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83" r:id="rId3"/>
    <p:sldId id="257" r:id="rId4"/>
    <p:sldId id="265" r:id="rId5"/>
    <p:sldId id="381" r:id="rId6"/>
    <p:sldId id="259" r:id="rId7"/>
    <p:sldId id="260" r:id="rId8"/>
    <p:sldId id="261" r:id="rId9"/>
    <p:sldId id="262" r:id="rId10"/>
    <p:sldId id="263" r:id="rId11"/>
    <p:sldId id="258" r:id="rId12"/>
    <p:sldId id="264" r:id="rId13"/>
    <p:sldId id="274" r:id="rId14"/>
    <p:sldId id="277" r:id="rId15"/>
    <p:sldId id="276" r:id="rId16"/>
    <p:sldId id="382" r:id="rId17"/>
    <p:sldId id="267" r:id="rId18"/>
    <p:sldId id="268" r:id="rId19"/>
    <p:sldId id="269" r:id="rId20"/>
    <p:sldId id="270" r:id="rId21"/>
    <p:sldId id="271" r:id="rId22"/>
    <p:sldId id="273" r:id="rId23"/>
    <p:sldId id="272" r:id="rId24"/>
    <p:sldId id="384" r:id="rId25"/>
    <p:sldId id="357" r:id="rId26"/>
    <p:sldId id="356" r:id="rId27"/>
    <p:sldId id="364" r:id="rId28"/>
    <p:sldId id="365" r:id="rId29"/>
    <p:sldId id="385" r:id="rId30"/>
    <p:sldId id="488" r:id="rId31"/>
    <p:sldId id="366" r:id="rId32"/>
    <p:sldId id="388" r:id="rId33"/>
    <p:sldId id="3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9984" autoAdjust="0"/>
  </p:normalViewPr>
  <p:slideViewPr>
    <p:cSldViewPr snapToGrid="0">
      <p:cViewPr varScale="1">
        <p:scale>
          <a:sx n="99" d="100"/>
          <a:sy n="99" d="100"/>
        </p:scale>
        <p:origin x="12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16BDE-EFAF-4022-B6F6-86CEFEF7F1D5}"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C86CE10-51EF-40DE-84DB-DC5A1EC52A81}">
      <dgm:prSet/>
      <dgm:spPr/>
      <dgm:t>
        <a:bodyPr/>
        <a:lstStyle/>
        <a:p>
          <a:pPr>
            <a:defRPr b="1"/>
          </a:pPr>
          <a:r>
            <a:rPr lang="en-US"/>
            <a:t>Cryptography: kryptos graphein</a:t>
          </a:r>
        </a:p>
      </dgm:t>
    </dgm:pt>
    <dgm:pt modelId="{D3F1ED81-46B2-44D2-B775-7D5932C73B92}" type="parTrans" cxnId="{440F03F8-A472-4AAC-AFDB-9B39FF19FF87}">
      <dgm:prSet/>
      <dgm:spPr/>
      <dgm:t>
        <a:bodyPr/>
        <a:lstStyle/>
        <a:p>
          <a:endParaRPr lang="en-US"/>
        </a:p>
      </dgm:t>
    </dgm:pt>
    <dgm:pt modelId="{97467AC8-DEA6-4067-89AD-A3E74DAF84B5}" type="sibTrans" cxnId="{440F03F8-A472-4AAC-AFDB-9B39FF19FF87}">
      <dgm:prSet/>
      <dgm:spPr/>
      <dgm:t>
        <a:bodyPr/>
        <a:lstStyle/>
        <a:p>
          <a:endParaRPr lang="en-US"/>
        </a:p>
      </dgm:t>
    </dgm:pt>
    <dgm:pt modelId="{155E86F4-46DA-427A-BA20-115991458C21}">
      <dgm:prSet/>
      <dgm:spPr/>
      <dgm:t>
        <a:bodyPr/>
        <a:lstStyle/>
        <a:p>
          <a:r>
            <a:rPr lang="en-US"/>
            <a:t>Scrambled / Hidden</a:t>
          </a:r>
        </a:p>
      </dgm:t>
    </dgm:pt>
    <dgm:pt modelId="{9E3616FF-7942-4E22-A54E-CEFC2EBB2E9B}" type="parTrans" cxnId="{5701763D-DAF1-4F53-9324-6FB380426567}">
      <dgm:prSet/>
      <dgm:spPr/>
      <dgm:t>
        <a:bodyPr/>
        <a:lstStyle/>
        <a:p>
          <a:endParaRPr lang="en-US"/>
        </a:p>
      </dgm:t>
    </dgm:pt>
    <dgm:pt modelId="{146AB32D-E950-440F-BE8D-B9C6F8DCAC44}" type="sibTrans" cxnId="{5701763D-DAF1-4F53-9324-6FB380426567}">
      <dgm:prSet/>
      <dgm:spPr/>
      <dgm:t>
        <a:bodyPr/>
        <a:lstStyle/>
        <a:p>
          <a:endParaRPr lang="en-US"/>
        </a:p>
      </dgm:t>
    </dgm:pt>
    <dgm:pt modelId="{20ACDFBA-3A5E-429C-B06D-78F95FCD87DD}">
      <dgm:prSet/>
      <dgm:spPr/>
      <dgm:t>
        <a:bodyPr/>
        <a:lstStyle/>
        <a:p>
          <a:pPr>
            <a:defRPr b="1"/>
          </a:pPr>
          <a:r>
            <a:rPr lang="en-US"/>
            <a:t>Steganography: steganos graphein</a:t>
          </a:r>
        </a:p>
      </dgm:t>
    </dgm:pt>
    <dgm:pt modelId="{3B08483C-0F9E-497C-9E81-3A147663AB9E}" type="parTrans" cxnId="{7D3636D8-C827-4FCB-84FE-D24A8E726E01}">
      <dgm:prSet/>
      <dgm:spPr/>
      <dgm:t>
        <a:bodyPr/>
        <a:lstStyle/>
        <a:p>
          <a:endParaRPr lang="en-US"/>
        </a:p>
      </dgm:t>
    </dgm:pt>
    <dgm:pt modelId="{15CA040F-F659-4462-BEE2-F4A921CD5BDC}" type="sibTrans" cxnId="{7D3636D8-C827-4FCB-84FE-D24A8E726E01}">
      <dgm:prSet/>
      <dgm:spPr/>
      <dgm:t>
        <a:bodyPr/>
        <a:lstStyle/>
        <a:p>
          <a:endParaRPr lang="en-US"/>
        </a:p>
      </dgm:t>
    </dgm:pt>
    <dgm:pt modelId="{66DC6773-F26B-4579-B0F4-23962B0973C9}">
      <dgm:prSet/>
      <dgm:spPr/>
      <dgm:t>
        <a:bodyPr/>
        <a:lstStyle/>
        <a:p>
          <a:r>
            <a:rPr lang="en-US"/>
            <a:t>Covered</a:t>
          </a:r>
        </a:p>
      </dgm:t>
    </dgm:pt>
    <dgm:pt modelId="{A598C424-689D-46F7-BF57-207D59BED0FC}" type="parTrans" cxnId="{06866C27-E990-41E1-BF5C-C7E0E3001ECA}">
      <dgm:prSet/>
      <dgm:spPr/>
      <dgm:t>
        <a:bodyPr/>
        <a:lstStyle/>
        <a:p>
          <a:endParaRPr lang="en-US"/>
        </a:p>
      </dgm:t>
    </dgm:pt>
    <dgm:pt modelId="{EC844917-FB39-46E2-9115-9B7B040CB85D}" type="sibTrans" cxnId="{06866C27-E990-41E1-BF5C-C7E0E3001ECA}">
      <dgm:prSet/>
      <dgm:spPr/>
      <dgm:t>
        <a:bodyPr/>
        <a:lstStyle/>
        <a:p>
          <a:endParaRPr lang="en-US"/>
        </a:p>
      </dgm:t>
    </dgm:pt>
    <dgm:pt modelId="{02242DE5-0C0E-47A9-BCF7-3E60B315758D}" type="pres">
      <dgm:prSet presAssocID="{6CA16BDE-EFAF-4022-B6F6-86CEFEF7F1D5}" presName="root" presStyleCnt="0">
        <dgm:presLayoutVars>
          <dgm:dir/>
          <dgm:resizeHandles val="exact"/>
        </dgm:presLayoutVars>
      </dgm:prSet>
      <dgm:spPr/>
    </dgm:pt>
    <dgm:pt modelId="{D53A2DFC-F7AC-40E5-8744-3A9692A345C0}" type="pres">
      <dgm:prSet presAssocID="{AC86CE10-51EF-40DE-84DB-DC5A1EC52A81}" presName="compNode" presStyleCnt="0"/>
      <dgm:spPr/>
    </dgm:pt>
    <dgm:pt modelId="{7444623B-2BE3-4C19-A7A3-CF147111405B}" type="pres">
      <dgm:prSet presAssocID="{AC86CE10-51EF-40DE-84DB-DC5A1EC52A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7220D77E-5C0B-4218-A339-70C6DF6D1960}" type="pres">
      <dgm:prSet presAssocID="{AC86CE10-51EF-40DE-84DB-DC5A1EC52A81}" presName="iconSpace" presStyleCnt="0"/>
      <dgm:spPr/>
    </dgm:pt>
    <dgm:pt modelId="{BBF12E62-47BF-47CF-9733-18E66343B1E2}" type="pres">
      <dgm:prSet presAssocID="{AC86CE10-51EF-40DE-84DB-DC5A1EC52A81}" presName="parTx" presStyleLbl="revTx" presStyleIdx="0" presStyleCnt="4">
        <dgm:presLayoutVars>
          <dgm:chMax val="0"/>
          <dgm:chPref val="0"/>
        </dgm:presLayoutVars>
      </dgm:prSet>
      <dgm:spPr/>
    </dgm:pt>
    <dgm:pt modelId="{2A9608E0-27D9-4900-8F5B-B08623925D4D}" type="pres">
      <dgm:prSet presAssocID="{AC86CE10-51EF-40DE-84DB-DC5A1EC52A81}" presName="txSpace" presStyleCnt="0"/>
      <dgm:spPr/>
    </dgm:pt>
    <dgm:pt modelId="{4566FA22-0C11-41AE-B3E4-15EAD4939D7E}" type="pres">
      <dgm:prSet presAssocID="{AC86CE10-51EF-40DE-84DB-DC5A1EC52A81}" presName="desTx" presStyleLbl="revTx" presStyleIdx="1" presStyleCnt="4">
        <dgm:presLayoutVars/>
      </dgm:prSet>
      <dgm:spPr/>
    </dgm:pt>
    <dgm:pt modelId="{58727D92-D660-464C-99D5-F1D20634821B}" type="pres">
      <dgm:prSet presAssocID="{97467AC8-DEA6-4067-89AD-A3E74DAF84B5}" presName="sibTrans" presStyleCnt="0"/>
      <dgm:spPr/>
    </dgm:pt>
    <dgm:pt modelId="{8607EC55-3F2D-4BFA-BEA5-CBCB42497012}" type="pres">
      <dgm:prSet presAssocID="{20ACDFBA-3A5E-429C-B06D-78F95FCD87DD}" presName="compNode" presStyleCnt="0"/>
      <dgm:spPr/>
    </dgm:pt>
    <dgm:pt modelId="{7C43DDFD-CA3D-400D-9DFB-66F6484BED85}" type="pres">
      <dgm:prSet presAssocID="{20ACDFBA-3A5E-429C-B06D-78F95FCD87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6920D031-A175-4D08-8CAA-24863C3B21D2}" type="pres">
      <dgm:prSet presAssocID="{20ACDFBA-3A5E-429C-B06D-78F95FCD87DD}" presName="iconSpace" presStyleCnt="0"/>
      <dgm:spPr/>
    </dgm:pt>
    <dgm:pt modelId="{E1EE9227-95E5-4A1D-952E-5636797493A2}" type="pres">
      <dgm:prSet presAssocID="{20ACDFBA-3A5E-429C-B06D-78F95FCD87DD}" presName="parTx" presStyleLbl="revTx" presStyleIdx="2" presStyleCnt="4">
        <dgm:presLayoutVars>
          <dgm:chMax val="0"/>
          <dgm:chPref val="0"/>
        </dgm:presLayoutVars>
      </dgm:prSet>
      <dgm:spPr/>
    </dgm:pt>
    <dgm:pt modelId="{EAE84E8C-D017-4A89-BB2C-C570EF21A3F1}" type="pres">
      <dgm:prSet presAssocID="{20ACDFBA-3A5E-429C-B06D-78F95FCD87DD}" presName="txSpace" presStyleCnt="0"/>
      <dgm:spPr/>
    </dgm:pt>
    <dgm:pt modelId="{98BE1227-5DE4-41DD-A389-12096DAAF436}" type="pres">
      <dgm:prSet presAssocID="{20ACDFBA-3A5E-429C-B06D-78F95FCD87DD}" presName="desTx" presStyleLbl="revTx" presStyleIdx="3" presStyleCnt="4">
        <dgm:presLayoutVars/>
      </dgm:prSet>
      <dgm:spPr/>
    </dgm:pt>
  </dgm:ptLst>
  <dgm:cxnLst>
    <dgm:cxn modelId="{C0C0421C-8A26-4027-A512-C6D95BA1C5AA}" type="presOf" srcId="{AC86CE10-51EF-40DE-84DB-DC5A1EC52A81}" destId="{BBF12E62-47BF-47CF-9733-18E66343B1E2}" srcOrd="0" destOrd="0" presId="urn:microsoft.com/office/officeart/2018/2/layout/IconLabelDescriptionList"/>
    <dgm:cxn modelId="{06866C27-E990-41E1-BF5C-C7E0E3001ECA}" srcId="{20ACDFBA-3A5E-429C-B06D-78F95FCD87DD}" destId="{66DC6773-F26B-4579-B0F4-23962B0973C9}" srcOrd="0" destOrd="0" parTransId="{A598C424-689D-46F7-BF57-207D59BED0FC}" sibTransId="{EC844917-FB39-46E2-9115-9B7B040CB85D}"/>
    <dgm:cxn modelId="{5701763D-DAF1-4F53-9324-6FB380426567}" srcId="{AC86CE10-51EF-40DE-84DB-DC5A1EC52A81}" destId="{155E86F4-46DA-427A-BA20-115991458C21}" srcOrd="0" destOrd="0" parTransId="{9E3616FF-7942-4E22-A54E-CEFC2EBB2E9B}" sibTransId="{146AB32D-E950-440F-BE8D-B9C6F8DCAC44}"/>
    <dgm:cxn modelId="{66FAF192-AE37-4B67-A17A-98F5B6A85EE3}" type="presOf" srcId="{20ACDFBA-3A5E-429C-B06D-78F95FCD87DD}" destId="{E1EE9227-95E5-4A1D-952E-5636797493A2}" srcOrd="0" destOrd="0" presId="urn:microsoft.com/office/officeart/2018/2/layout/IconLabelDescriptionList"/>
    <dgm:cxn modelId="{28F29BA1-6423-4370-920F-89120C6D41D6}" type="presOf" srcId="{6CA16BDE-EFAF-4022-B6F6-86CEFEF7F1D5}" destId="{02242DE5-0C0E-47A9-BCF7-3E60B315758D}" srcOrd="0" destOrd="0" presId="urn:microsoft.com/office/officeart/2018/2/layout/IconLabelDescriptionList"/>
    <dgm:cxn modelId="{9D857BB2-A8BF-49A3-A0FA-9E01484FD51A}" type="presOf" srcId="{66DC6773-F26B-4579-B0F4-23962B0973C9}" destId="{98BE1227-5DE4-41DD-A389-12096DAAF436}" srcOrd="0" destOrd="0" presId="urn:microsoft.com/office/officeart/2018/2/layout/IconLabelDescriptionList"/>
    <dgm:cxn modelId="{7D3636D8-C827-4FCB-84FE-D24A8E726E01}" srcId="{6CA16BDE-EFAF-4022-B6F6-86CEFEF7F1D5}" destId="{20ACDFBA-3A5E-429C-B06D-78F95FCD87DD}" srcOrd="1" destOrd="0" parTransId="{3B08483C-0F9E-497C-9E81-3A147663AB9E}" sibTransId="{15CA040F-F659-4462-BEE2-F4A921CD5BDC}"/>
    <dgm:cxn modelId="{B8DE53F3-26BA-41F5-BCCA-01989FB33870}" type="presOf" srcId="{155E86F4-46DA-427A-BA20-115991458C21}" destId="{4566FA22-0C11-41AE-B3E4-15EAD4939D7E}" srcOrd="0" destOrd="0" presId="urn:microsoft.com/office/officeart/2018/2/layout/IconLabelDescriptionList"/>
    <dgm:cxn modelId="{440F03F8-A472-4AAC-AFDB-9B39FF19FF87}" srcId="{6CA16BDE-EFAF-4022-B6F6-86CEFEF7F1D5}" destId="{AC86CE10-51EF-40DE-84DB-DC5A1EC52A81}" srcOrd="0" destOrd="0" parTransId="{D3F1ED81-46B2-44D2-B775-7D5932C73B92}" sibTransId="{97467AC8-DEA6-4067-89AD-A3E74DAF84B5}"/>
    <dgm:cxn modelId="{8453B2ED-6122-44A9-83BD-5F03D65D422A}" type="presParOf" srcId="{02242DE5-0C0E-47A9-BCF7-3E60B315758D}" destId="{D53A2DFC-F7AC-40E5-8744-3A9692A345C0}" srcOrd="0" destOrd="0" presId="urn:microsoft.com/office/officeart/2018/2/layout/IconLabelDescriptionList"/>
    <dgm:cxn modelId="{62304CF3-EEA1-43A2-B65B-BC5D9C0D4744}" type="presParOf" srcId="{D53A2DFC-F7AC-40E5-8744-3A9692A345C0}" destId="{7444623B-2BE3-4C19-A7A3-CF147111405B}" srcOrd="0" destOrd="0" presId="urn:microsoft.com/office/officeart/2018/2/layout/IconLabelDescriptionList"/>
    <dgm:cxn modelId="{576DA4F2-9701-422C-A553-1BB3161C05AA}" type="presParOf" srcId="{D53A2DFC-F7AC-40E5-8744-3A9692A345C0}" destId="{7220D77E-5C0B-4218-A339-70C6DF6D1960}" srcOrd="1" destOrd="0" presId="urn:microsoft.com/office/officeart/2018/2/layout/IconLabelDescriptionList"/>
    <dgm:cxn modelId="{EEDE4C55-4A44-4881-A9A0-74FFBD74CBC2}" type="presParOf" srcId="{D53A2DFC-F7AC-40E5-8744-3A9692A345C0}" destId="{BBF12E62-47BF-47CF-9733-18E66343B1E2}" srcOrd="2" destOrd="0" presId="urn:microsoft.com/office/officeart/2018/2/layout/IconLabelDescriptionList"/>
    <dgm:cxn modelId="{E8159C03-D88E-43FF-9779-45468C652BFA}" type="presParOf" srcId="{D53A2DFC-F7AC-40E5-8744-3A9692A345C0}" destId="{2A9608E0-27D9-4900-8F5B-B08623925D4D}" srcOrd="3" destOrd="0" presId="urn:microsoft.com/office/officeart/2018/2/layout/IconLabelDescriptionList"/>
    <dgm:cxn modelId="{53965D23-6DFE-45BE-A80F-34897306300B}" type="presParOf" srcId="{D53A2DFC-F7AC-40E5-8744-3A9692A345C0}" destId="{4566FA22-0C11-41AE-B3E4-15EAD4939D7E}" srcOrd="4" destOrd="0" presId="urn:microsoft.com/office/officeart/2018/2/layout/IconLabelDescriptionList"/>
    <dgm:cxn modelId="{9C8BAA28-397C-454C-AA05-5C83B00439AE}" type="presParOf" srcId="{02242DE5-0C0E-47A9-BCF7-3E60B315758D}" destId="{58727D92-D660-464C-99D5-F1D20634821B}" srcOrd="1" destOrd="0" presId="urn:microsoft.com/office/officeart/2018/2/layout/IconLabelDescriptionList"/>
    <dgm:cxn modelId="{D01B28E5-D5B2-405C-92D2-60CE5292D58C}" type="presParOf" srcId="{02242DE5-0C0E-47A9-BCF7-3E60B315758D}" destId="{8607EC55-3F2D-4BFA-BEA5-CBCB42497012}" srcOrd="2" destOrd="0" presId="urn:microsoft.com/office/officeart/2018/2/layout/IconLabelDescriptionList"/>
    <dgm:cxn modelId="{33204C1C-8E48-4F09-96AB-F0789590B6C2}" type="presParOf" srcId="{8607EC55-3F2D-4BFA-BEA5-CBCB42497012}" destId="{7C43DDFD-CA3D-400D-9DFB-66F6484BED85}" srcOrd="0" destOrd="0" presId="urn:microsoft.com/office/officeart/2018/2/layout/IconLabelDescriptionList"/>
    <dgm:cxn modelId="{4311B92C-ECBE-46B5-8EED-8A49A8F8368F}" type="presParOf" srcId="{8607EC55-3F2D-4BFA-BEA5-CBCB42497012}" destId="{6920D031-A175-4D08-8CAA-24863C3B21D2}" srcOrd="1" destOrd="0" presId="urn:microsoft.com/office/officeart/2018/2/layout/IconLabelDescriptionList"/>
    <dgm:cxn modelId="{37EFE9CC-DD83-4BDC-9FA4-5565CDBF60DF}" type="presParOf" srcId="{8607EC55-3F2D-4BFA-BEA5-CBCB42497012}" destId="{E1EE9227-95E5-4A1D-952E-5636797493A2}" srcOrd="2" destOrd="0" presId="urn:microsoft.com/office/officeart/2018/2/layout/IconLabelDescriptionList"/>
    <dgm:cxn modelId="{246D0794-A1E1-4D6F-8199-92975E25AF77}" type="presParOf" srcId="{8607EC55-3F2D-4BFA-BEA5-CBCB42497012}" destId="{EAE84E8C-D017-4A89-BB2C-C570EF21A3F1}" srcOrd="3" destOrd="0" presId="urn:microsoft.com/office/officeart/2018/2/layout/IconLabelDescriptionList"/>
    <dgm:cxn modelId="{1190A0CF-69F2-4B9A-AD41-555050F082B6}" type="presParOf" srcId="{8607EC55-3F2D-4BFA-BEA5-CBCB42497012}" destId="{98BE1227-5DE4-41DD-A389-12096DAAF43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0E6896-4956-4B0D-A061-D3E3436B146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3A50DD20-E751-4C41-B88F-E0D6967C0294}">
      <dgm:prSet/>
      <dgm:spPr/>
      <dgm:t>
        <a:bodyPr/>
        <a:lstStyle/>
        <a:p>
          <a:r>
            <a:rPr lang="en-US"/>
            <a:t>SUBSTITUTION</a:t>
          </a:r>
        </a:p>
      </dgm:t>
    </dgm:pt>
    <dgm:pt modelId="{8ED57565-51A2-440F-84F9-A7E6DC594944}" type="parTrans" cxnId="{B6666175-11E1-4991-BBFB-23B78DB5BE74}">
      <dgm:prSet/>
      <dgm:spPr/>
      <dgm:t>
        <a:bodyPr/>
        <a:lstStyle/>
        <a:p>
          <a:endParaRPr lang="en-US"/>
        </a:p>
      </dgm:t>
    </dgm:pt>
    <dgm:pt modelId="{853AED36-4EFE-446C-AF0F-0C7CC4FB0BBA}" type="sibTrans" cxnId="{B6666175-11E1-4991-BBFB-23B78DB5BE74}">
      <dgm:prSet phldrT="01" phldr="0"/>
      <dgm:spPr/>
      <dgm:t>
        <a:bodyPr/>
        <a:lstStyle/>
        <a:p>
          <a:r>
            <a:rPr lang="en-US"/>
            <a:t>01</a:t>
          </a:r>
        </a:p>
      </dgm:t>
    </dgm:pt>
    <dgm:pt modelId="{A50BA358-86B5-4829-A684-AC721C454D2B}">
      <dgm:prSet/>
      <dgm:spPr/>
      <dgm:t>
        <a:bodyPr/>
        <a:lstStyle/>
        <a:p>
          <a:r>
            <a:rPr lang="en-US"/>
            <a:t>Monoalphabetic</a:t>
          </a:r>
        </a:p>
      </dgm:t>
    </dgm:pt>
    <dgm:pt modelId="{2F989EDE-71DA-44BE-BA83-513815ECF66B}" type="parTrans" cxnId="{BC8E7BF4-EBDE-48AF-AF5B-6105503BF6E7}">
      <dgm:prSet/>
      <dgm:spPr/>
      <dgm:t>
        <a:bodyPr/>
        <a:lstStyle/>
        <a:p>
          <a:endParaRPr lang="en-US"/>
        </a:p>
      </dgm:t>
    </dgm:pt>
    <dgm:pt modelId="{103209CB-E6A7-49A0-B2D6-5963A1BC1F29}" type="sibTrans" cxnId="{BC8E7BF4-EBDE-48AF-AF5B-6105503BF6E7}">
      <dgm:prSet/>
      <dgm:spPr/>
      <dgm:t>
        <a:bodyPr/>
        <a:lstStyle/>
        <a:p>
          <a:endParaRPr lang="en-US"/>
        </a:p>
      </dgm:t>
    </dgm:pt>
    <dgm:pt modelId="{56D9FA5E-3CB9-4A9F-B175-295D4D01154F}">
      <dgm:prSet/>
      <dgm:spPr/>
      <dgm:t>
        <a:bodyPr/>
        <a:lstStyle/>
        <a:p>
          <a:r>
            <a:rPr lang="en-US"/>
            <a:t>Polyalphabetic</a:t>
          </a:r>
        </a:p>
      </dgm:t>
    </dgm:pt>
    <dgm:pt modelId="{B11A4F12-CA0D-4E92-8251-59C11FDE89BE}" type="parTrans" cxnId="{AEF92AA0-F508-4DEC-8992-50C861C74673}">
      <dgm:prSet/>
      <dgm:spPr/>
      <dgm:t>
        <a:bodyPr/>
        <a:lstStyle/>
        <a:p>
          <a:endParaRPr lang="en-US"/>
        </a:p>
      </dgm:t>
    </dgm:pt>
    <dgm:pt modelId="{E7AB4881-F4C5-4D52-BBDD-66AC5CDD0BCA}" type="sibTrans" cxnId="{AEF92AA0-F508-4DEC-8992-50C861C74673}">
      <dgm:prSet/>
      <dgm:spPr/>
      <dgm:t>
        <a:bodyPr/>
        <a:lstStyle/>
        <a:p>
          <a:endParaRPr lang="en-US"/>
        </a:p>
      </dgm:t>
    </dgm:pt>
    <dgm:pt modelId="{0BF0E14C-29FE-43F8-BD34-532F881FECA0}">
      <dgm:prSet/>
      <dgm:spPr/>
      <dgm:t>
        <a:bodyPr/>
        <a:lstStyle/>
        <a:p>
          <a:r>
            <a:rPr lang="en-US"/>
            <a:t>TRANSPOSITION</a:t>
          </a:r>
        </a:p>
      </dgm:t>
    </dgm:pt>
    <dgm:pt modelId="{2CD2B744-E4BC-4F61-AE3E-384F1CA5A8B3}" type="parTrans" cxnId="{E010D9BD-912A-467E-8BF2-66845426BFAC}">
      <dgm:prSet/>
      <dgm:spPr/>
      <dgm:t>
        <a:bodyPr/>
        <a:lstStyle/>
        <a:p>
          <a:endParaRPr lang="en-US"/>
        </a:p>
      </dgm:t>
    </dgm:pt>
    <dgm:pt modelId="{C03D229B-813F-438B-8DC3-1CD35EAC4009}" type="sibTrans" cxnId="{E010D9BD-912A-467E-8BF2-66845426BFAC}">
      <dgm:prSet phldrT="02" phldr="0"/>
      <dgm:spPr/>
      <dgm:t>
        <a:bodyPr/>
        <a:lstStyle/>
        <a:p>
          <a:r>
            <a:rPr lang="en-US"/>
            <a:t>02</a:t>
          </a:r>
        </a:p>
      </dgm:t>
    </dgm:pt>
    <dgm:pt modelId="{645748E1-2207-4251-AA27-44DA2DD08C89}">
      <dgm:prSet/>
      <dgm:spPr/>
      <dgm:t>
        <a:bodyPr/>
        <a:lstStyle/>
        <a:p>
          <a:r>
            <a:rPr lang="en-US" dirty="0"/>
            <a:t>Code                king </a:t>
          </a:r>
          <a:r>
            <a:rPr lang="en-US" dirty="0">
              <a:sym typeface="Wingdings" panose="05000000000000000000" pitchFamily="2" charset="2"/>
            </a:rPr>
            <a:t> </a:t>
          </a:r>
          <a:r>
            <a:rPr lang="en-US" dirty="0"/>
            <a:t>cat</a:t>
          </a:r>
        </a:p>
      </dgm:t>
    </dgm:pt>
    <dgm:pt modelId="{4ABAF0C5-A6E9-4F4F-8CBC-4947C88928C0}" type="parTrans" cxnId="{201E9B17-C2C4-423B-9571-55FA11260006}">
      <dgm:prSet/>
      <dgm:spPr/>
      <dgm:t>
        <a:bodyPr/>
        <a:lstStyle/>
        <a:p>
          <a:endParaRPr lang="en-US"/>
        </a:p>
      </dgm:t>
    </dgm:pt>
    <dgm:pt modelId="{34B2637F-BB53-44D5-B51A-F5FFEED8B11C}" type="sibTrans" cxnId="{201E9B17-C2C4-423B-9571-55FA11260006}">
      <dgm:prSet phldrT="03" phldr="0"/>
      <dgm:spPr/>
      <dgm:t>
        <a:bodyPr/>
        <a:lstStyle/>
        <a:p>
          <a:r>
            <a:rPr lang="en-US"/>
            <a:t>03</a:t>
          </a:r>
        </a:p>
      </dgm:t>
    </dgm:pt>
    <dgm:pt modelId="{2F615156-4213-439C-9CA8-651FEC01AFEE}">
      <dgm:prSet/>
      <dgm:spPr/>
      <dgm:t>
        <a:bodyPr/>
        <a:lstStyle/>
        <a:p>
          <a:r>
            <a:rPr lang="en-US" dirty="0"/>
            <a:t>Cipher	      </a:t>
          </a:r>
        </a:p>
        <a:p>
          <a:r>
            <a:rPr lang="en-US" dirty="0"/>
            <a:t>king </a:t>
          </a:r>
          <a:r>
            <a:rPr lang="en-US" dirty="0">
              <a:sym typeface="Wingdings" panose="05000000000000000000" pitchFamily="2" charset="2"/>
            </a:rPr>
            <a:t></a:t>
          </a:r>
          <a:r>
            <a:rPr lang="en-US" dirty="0"/>
            <a:t> </a:t>
          </a:r>
          <a:r>
            <a:rPr lang="en-US" dirty="0" err="1"/>
            <a:t>qtui</a:t>
          </a:r>
          <a:r>
            <a:rPr lang="en-US" dirty="0"/>
            <a:t> </a:t>
          </a:r>
        </a:p>
      </dgm:t>
    </dgm:pt>
    <dgm:pt modelId="{54C714F1-D045-4C02-96C2-758354AAC248}" type="parTrans" cxnId="{A5C05BB9-6988-4236-A4E7-3EFBEED0526A}">
      <dgm:prSet/>
      <dgm:spPr/>
      <dgm:t>
        <a:bodyPr/>
        <a:lstStyle/>
        <a:p>
          <a:endParaRPr lang="en-US"/>
        </a:p>
      </dgm:t>
    </dgm:pt>
    <dgm:pt modelId="{92ECCFFC-F58B-4B56-9974-66E7A32A9EC9}" type="sibTrans" cxnId="{A5C05BB9-6988-4236-A4E7-3EFBEED0526A}">
      <dgm:prSet phldrT="04" phldr="0"/>
      <dgm:spPr/>
      <dgm:t>
        <a:bodyPr/>
        <a:lstStyle/>
        <a:p>
          <a:r>
            <a:rPr lang="en-US"/>
            <a:t>04</a:t>
          </a:r>
        </a:p>
      </dgm:t>
    </dgm:pt>
    <dgm:pt modelId="{10B092EB-9477-8B46-9373-EAA98B53C679}" type="pres">
      <dgm:prSet presAssocID="{A10E6896-4956-4B0D-A061-D3E3436B1465}" presName="Name0" presStyleCnt="0">
        <dgm:presLayoutVars>
          <dgm:animLvl val="lvl"/>
          <dgm:resizeHandles val="exact"/>
        </dgm:presLayoutVars>
      </dgm:prSet>
      <dgm:spPr/>
    </dgm:pt>
    <dgm:pt modelId="{5520FFEE-6A4B-434F-AB06-B399F42D4E54}" type="pres">
      <dgm:prSet presAssocID="{3A50DD20-E751-4C41-B88F-E0D6967C0294}" presName="compositeNode" presStyleCnt="0">
        <dgm:presLayoutVars>
          <dgm:bulletEnabled val="1"/>
        </dgm:presLayoutVars>
      </dgm:prSet>
      <dgm:spPr/>
    </dgm:pt>
    <dgm:pt modelId="{77CB0E54-2D4F-C44D-90FC-CBBEE84A14D8}" type="pres">
      <dgm:prSet presAssocID="{3A50DD20-E751-4C41-B88F-E0D6967C0294}" presName="bgRect" presStyleLbl="alignNode1" presStyleIdx="0" presStyleCnt="4"/>
      <dgm:spPr/>
    </dgm:pt>
    <dgm:pt modelId="{1338074F-92FC-1645-BACD-ED3F824E9656}" type="pres">
      <dgm:prSet presAssocID="{853AED36-4EFE-446C-AF0F-0C7CC4FB0BBA}" presName="sibTransNodeRect" presStyleLbl="alignNode1" presStyleIdx="0" presStyleCnt="4">
        <dgm:presLayoutVars>
          <dgm:chMax val="0"/>
          <dgm:bulletEnabled val="1"/>
        </dgm:presLayoutVars>
      </dgm:prSet>
      <dgm:spPr/>
    </dgm:pt>
    <dgm:pt modelId="{8F5BA51B-B378-634D-98EB-8C0A89CB9405}" type="pres">
      <dgm:prSet presAssocID="{3A50DD20-E751-4C41-B88F-E0D6967C0294}" presName="nodeRect" presStyleLbl="alignNode1" presStyleIdx="0" presStyleCnt="4">
        <dgm:presLayoutVars>
          <dgm:bulletEnabled val="1"/>
        </dgm:presLayoutVars>
      </dgm:prSet>
      <dgm:spPr/>
    </dgm:pt>
    <dgm:pt modelId="{8275ECA7-0E3E-FB45-A9BB-BB586426565C}" type="pres">
      <dgm:prSet presAssocID="{853AED36-4EFE-446C-AF0F-0C7CC4FB0BBA}" presName="sibTrans" presStyleCnt="0"/>
      <dgm:spPr/>
    </dgm:pt>
    <dgm:pt modelId="{873200D8-7944-9440-ADC7-DE9BA44FA215}" type="pres">
      <dgm:prSet presAssocID="{0BF0E14C-29FE-43F8-BD34-532F881FECA0}" presName="compositeNode" presStyleCnt="0">
        <dgm:presLayoutVars>
          <dgm:bulletEnabled val="1"/>
        </dgm:presLayoutVars>
      </dgm:prSet>
      <dgm:spPr/>
    </dgm:pt>
    <dgm:pt modelId="{CD1F00A9-FDDB-F84A-BB0B-6C4048DD8198}" type="pres">
      <dgm:prSet presAssocID="{0BF0E14C-29FE-43F8-BD34-532F881FECA0}" presName="bgRect" presStyleLbl="alignNode1" presStyleIdx="1" presStyleCnt="4"/>
      <dgm:spPr/>
    </dgm:pt>
    <dgm:pt modelId="{95A0CBC5-A368-BF43-82AD-6367B994E289}" type="pres">
      <dgm:prSet presAssocID="{C03D229B-813F-438B-8DC3-1CD35EAC4009}" presName="sibTransNodeRect" presStyleLbl="alignNode1" presStyleIdx="1" presStyleCnt="4">
        <dgm:presLayoutVars>
          <dgm:chMax val="0"/>
          <dgm:bulletEnabled val="1"/>
        </dgm:presLayoutVars>
      </dgm:prSet>
      <dgm:spPr/>
    </dgm:pt>
    <dgm:pt modelId="{E866ED57-71FB-4C47-B4E6-EF8F596F7BCA}" type="pres">
      <dgm:prSet presAssocID="{0BF0E14C-29FE-43F8-BD34-532F881FECA0}" presName="nodeRect" presStyleLbl="alignNode1" presStyleIdx="1" presStyleCnt="4">
        <dgm:presLayoutVars>
          <dgm:bulletEnabled val="1"/>
        </dgm:presLayoutVars>
      </dgm:prSet>
      <dgm:spPr/>
    </dgm:pt>
    <dgm:pt modelId="{E5608B54-F33D-1041-8090-62DC88A495A0}" type="pres">
      <dgm:prSet presAssocID="{C03D229B-813F-438B-8DC3-1CD35EAC4009}" presName="sibTrans" presStyleCnt="0"/>
      <dgm:spPr/>
    </dgm:pt>
    <dgm:pt modelId="{8152FF61-7545-A643-B376-1190847A3AFC}" type="pres">
      <dgm:prSet presAssocID="{645748E1-2207-4251-AA27-44DA2DD08C89}" presName="compositeNode" presStyleCnt="0">
        <dgm:presLayoutVars>
          <dgm:bulletEnabled val="1"/>
        </dgm:presLayoutVars>
      </dgm:prSet>
      <dgm:spPr/>
    </dgm:pt>
    <dgm:pt modelId="{A9B6015E-533C-B84D-AD05-A7616C6026D7}" type="pres">
      <dgm:prSet presAssocID="{645748E1-2207-4251-AA27-44DA2DD08C89}" presName="bgRect" presStyleLbl="alignNode1" presStyleIdx="2" presStyleCnt="4"/>
      <dgm:spPr/>
    </dgm:pt>
    <dgm:pt modelId="{9DBD9BFF-E880-F247-AA15-E4677B2C3DF6}" type="pres">
      <dgm:prSet presAssocID="{34B2637F-BB53-44D5-B51A-F5FFEED8B11C}" presName="sibTransNodeRect" presStyleLbl="alignNode1" presStyleIdx="2" presStyleCnt="4">
        <dgm:presLayoutVars>
          <dgm:chMax val="0"/>
          <dgm:bulletEnabled val="1"/>
        </dgm:presLayoutVars>
      </dgm:prSet>
      <dgm:spPr/>
    </dgm:pt>
    <dgm:pt modelId="{F1486974-1658-994E-9CF5-C9FE64DFBFDD}" type="pres">
      <dgm:prSet presAssocID="{645748E1-2207-4251-AA27-44DA2DD08C89}" presName="nodeRect" presStyleLbl="alignNode1" presStyleIdx="2" presStyleCnt="4">
        <dgm:presLayoutVars>
          <dgm:bulletEnabled val="1"/>
        </dgm:presLayoutVars>
      </dgm:prSet>
      <dgm:spPr/>
    </dgm:pt>
    <dgm:pt modelId="{CC8987B7-73A7-2743-86DD-7D0EC2F51863}" type="pres">
      <dgm:prSet presAssocID="{34B2637F-BB53-44D5-B51A-F5FFEED8B11C}" presName="sibTrans" presStyleCnt="0"/>
      <dgm:spPr/>
    </dgm:pt>
    <dgm:pt modelId="{10A6A5FB-8C75-674A-8EAB-B927EEB9576B}" type="pres">
      <dgm:prSet presAssocID="{2F615156-4213-439C-9CA8-651FEC01AFEE}" presName="compositeNode" presStyleCnt="0">
        <dgm:presLayoutVars>
          <dgm:bulletEnabled val="1"/>
        </dgm:presLayoutVars>
      </dgm:prSet>
      <dgm:spPr/>
    </dgm:pt>
    <dgm:pt modelId="{97CB69EE-831F-B241-8ADD-BB540CA95B5D}" type="pres">
      <dgm:prSet presAssocID="{2F615156-4213-439C-9CA8-651FEC01AFEE}" presName="bgRect" presStyleLbl="alignNode1" presStyleIdx="3" presStyleCnt="4"/>
      <dgm:spPr/>
    </dgm:pt>
    <dgm:pt modelId="{4F5A42DD-5B7E-FE4F-BFF6-BA15990F75C6}" type="pres">
      <dgm:prSet presAssocID="{92ECCFFC-F58B-4B56-9974-66E7A32A9EC9}" presName="sibTransNodeRect" presStyleLbl="alignNode1" presStyleIdx="3" presStyleCnt="4">
        <dgm:presLayoutVars>
          <dgm:chMax val="0"/>
          <dgm:bulletEnabled val="1"/>
        </dgm:presLayoutVars>
      </dgm:prSet>
      <dgm:spPr/>
    </dgm:pt>
    <dgm:pt modelId="{6CD10369-FC16-4D41-B920-1E71BD353929}" type="pres">
      <dgm:prSet presAssocID="{2F615156-4213-439C-9CA8-651FEC01AFEE}" presName="nodeRect" presStyleLbl="alignNode1" presStyleIdx="3" presStyleCnt="4">
        <dgm:presLayoutVars>
          <dgm:bulletEnabled val="1"/>
        </dgm:presLayoutVars>
      </dgm:prSet>
      <dgm:spPr/>
    </dgm:pt>
  </dgm:ptLst>
  <dgm:cxnLst>
    <dgm:cxn modelId="{C78DD404-5371-AC4D-BA13-58C47778F019}" type="presOf" srcId="{56D9FA5E-3CB9-4A9F-B175-295D4D01154F}" destId="{8F5BA51B-B378-634D-98EB-8C0A89CB9405}" srcOrd="0" destOrd="2" presId="urn:microsoft.com/office/officeart/2016/7/layout/LinearBlockProcessNumbered"/>
    <dgm:cxn modelId="{201E9B17-C2C4-423B-9571-55FA11260006}" srcId="{A10E6896-4956-4B0D-A061-D3E3436B1465}" destId="{645748E1-2207-4251-AA27-44DA2DD08C89}" srcOrd="2" destOrd="0" parTransId="{4ABAF0C5-A6E9-4F4F-8CBC-4947C88928C0}" sibTransId="{34B2637F-BB53-44D5-B51A-F5FFEED8B11C}"/>
    <dgm:cxn modelId="{28557E1C-7319-AA42-A87C-AC31859A4C03}" type="presOf" srcId="{A10E6896-4956-4B0D-A061-D3E3436B1465}" destId="{10B092EB-9477-8B46-9373-EAA98B53C679}" srcOrd="0" destOrd="0" presId="urn:microsoft.com/office/officeart/2016/7/layout/LinearBlockProcessNumbered"/>
    <dgm:cxn modelId="{2F55EA2F-8ADA-B346-AD0E-807119E0126C}" type="presOf" srcId="{A50BA358-86B5-4829-A684-AC721C454D2B}" destId="{8F5BA51B-B378-634D-98EB-8C0A89CB9405}" srcOrd="0" destOrd="1" presId="urn:microsoft.com/office/officeart/2016/7/layout/LinearBlockProcessNumbered"/>
    <dgm:cxn modelId="{0B459755-1BA3-C642-8A08-E59477379903}" type="presOf" srcId="{3A50DD20-E751-4C41-B88F-E0D6967C0294}" destId="{77CB0E54-2D4F-C44D-90FC-CBBEE84A14D8}" srcOrd="0" destOrd="0" presId="urn:microsoft.com/office/officeart/2016/7/layout/LinearBlockProcessNumbered"/>
    <dgm:cxn modelId="{2C950457-1A76-5B44-8256-DB64C0929DFE}" type="presOf" srcId="{92ECCFFC-F58B-4B56-9974-66E7A32A9EC9}" destId="{4F5A42DD-5B7E-FE4F-BFF6-BA15990F75C6}" srcOrd="0" destOrd="0" presId="urn:microsoft.com/office/officeart/2016/7/layout/LinearBlockProcessNumbered"/>
    <dgm:cxn modelId="{6224BB6B-1F4E-C74D-8604-A466D6F82143}" type="presOf" srcId="{853AED36-4EFE-446C-AF0F-0C7CC4FB0BBA}" destId="{1338074F-92FC-1645-BACD-ED3F824E9656}" srcOrd="0" destOrd="0" presId="urn:microsoft.com/office/officeart/2016/7/layout/LinearBlockProcessNumbered"/>
    <dgm:cxn modelId="{B6666175-11E1-4991-BBFB-23B78DB5BE74}" srcId="{A10E6896-4956-4B0D-A061-D3E3436B1465}" destId="{3A50DD20-E751-4C41-B88F-E0D6967C0294}" srcOrd="0" destOrd="0" parTransId="{8ED57565-51A2-440F-84F9-A7E6DC594944}" sibTransId="{853AED36-4EFE-446C-AF0F-0C7CC4FB0BBA}"/>
    <dgm:cxn modelId="{E3B8B28E-6F8E-A045-BD37-6BF39324667C}" type="presOf" srcId="{645748E1-2207-4251-AA27-44DA2DD08C89}" destId="{A9B6015E-533C-B84D-AD05-A7616C6026D7}" srcOrd="0" destOrd="0" presId="urn:microsoft.com/office/officeart/2016/7/layout/LinearBlockProcessNumbered"/>
    <dgm:cxn modelId="{AEF92AA0-F508-4DEC-8992-50C861C74673}" srcId="{3A50DD20-E751-4C41-B88F-E0D6967C0294}" destId="{56D9FA5E-3CB9-4A9F-B175-295D4D01154F}" srcOrd="1" destOrd="0" parTransId="{B11A4F12-CA0D-4E92-8251-59C11FDE89BE}" sibTransId="{E7AB4881-F4C5-4D52-BBDD-66AC5CDD0BCA}"/>
    <dgm:cxn modelId="{3B3A4EA8-B996-124C-B6A8-BBA7663CD76F}" type="presOf" srcId="{0BF0E14C-29FE-43F8-BD34-532F881FECA0}" destId="{CD1F00A9-FDDB-F84A-BB0B-6C4048DD8198}" srcOrd="0" destOrd="0" presId="urn:microsoft.com/office/officeart/2016/7/layout/LinearBlockProcessNumbered"/>
    <dgm:cxn modelId="{D57874A8-4AB9-BE42-995E-1821A87A3541}" type="presOf" srcId="{2F615156-4213-439C-9CA8-651FEC01AFEE}" destId="{6CD10369-FC16-4D41-B920-1E71BD353929}" srcOrd="1" destOrd="0" presId="urn:microsoft.com/office/officeart/2016/7/layout/LinearBlockProcessNumbered"/>
    <dgm:cxn modelId="{6AEA8BB2-9198-554C-87F9-D5A046D0DA03}" type="presOf" srcId="{C03D229B-813F-438B-8DC3-1CD35EAC4009}" destId="{95A0CBC5-A368-BF43-82AD-6367B994E289}" srcOrd="0" destOrd="0" presId="urn:microsoft.com/office/officeart/2016/7/layout/LinearBlockProcessNumbered"/>
    <dgm:cxn modelId="{0339AFB7-388A-AD45-AA5A-E4F6BFF30151}" type="presOf" srcId="{0BF0E14C-29FE-43F8-BD34-532F881FECA0}" destId="{E866ED57-71FB-4C47-B4E6-EF8F596F7BCA}" srcOrd="1" destOrd="0" presId="urn:microsoft.com/office/officeart/2016/7/layout/LinearBlockProcessNumbered"/>
    <dgm:cxn modelId="{0EBDF4B8-4633-7E4F-980A-C0D59B7BD24A}" type="presOf" srcId="{2F615156-4213-439C-9CA8-651FEC01AFEE}" destId="{97CB69EE-831F-B241-8ADD-BB540CA95B5D}" srcOrd="0" destOrd="0" presId="urn:microsoft.com/office/officeart/2016/7/layout/LinearBlockProcessNumbered"/>
    <dgm:cxn modelId="{A5C05BB9-6988-4236-A4E7-3EFBEED0526A}" srcId="{A10E6896-4956-4B0D-A061-D3E3436B1465}" destId="{2F615156-4213-439C-9CA8-651FEC01AFEE}" srcOrd="3" destOrd="0" parTransId="{54C714F1-D045-4C02-96C2-758354AAC248}" sibTransId="{92ECCFFC-F58B-4B56-9974-66E7A32A9EC9}"/>
    <dgm:cxn modelId="{E010D9BD-912A-467E-8BF2-66845426BFAC}" srcId="{A10E6896-4956-4B0D-A061-D3E3436B1465}" destId="{0BF0E14C-29FE-43F8-BD34-532F881FECA0}" srcOrd="1" destOrd="0" parTransId="{2CD2B744-E4BC-4F61-AE3E-384F1CA5A8B3}" sibTransId="{C03D229B-813F-438B-8DC3-1CD35EAC4009}"/>
    <dgm:cxn modelId="{09C48AD4-6784-4E4E-9C06-B636C97FCB3B}" type="presOf" srcId="{34B2637F-BB53-44D5-B51A-F5FFEED8B11C}" destId="{9DBD9BFF-E880-F247-AA15-E4677B2C3DF6}" srcOrd="0" destOrd="0" presId="urn:microsoft.com/office/officeart/2016/7/layout/LinearBlockProcessNumbered"/>
    <dgm:cxn modelId="{F56DC0E0-35BB-204B-9AEE-B34CB4F5913F}" type="presOf" srcId="{3A50DD20-E751-4C41-B88F-E0D6967C0294}" destId="{8F5BA51B-B378-634D-98EB-8C0A89CB9405}" srcOrd="1" destOrd="0" presId="urn:microsoft.com/office/officeart/2016/7/layout/LinearBlockProcessNumbered"/>
    <dgm:cxn modelId="{3D9CBEEA-D86A-E140-9241-24113761D594}" type="presOf" srcId="{645748E1-2207-4251-AA27-44DA2DD08C89}" destId="{F1486974-1658-994E-9CF5-C9FE64DFBFDD}" srcOrd="1" destOrd="0" presId="urn:microsoft.com/office/officeart/2016/7/layout/LinearBlockProcessNumbered"/>
    <dgm:cxn modelId="{BC8E7BF4-EBDE-48AF-AF5B-6105503BF6E7}" srcId="{3A50DD20-E751-4C41-B88F-E0D6967C0294}" destId="{A50BA358-86B5-4829-A684-AC721C454D2B}" srcOrd="0" destOrd="0" parTransId="{2F989EDE-71DA-44BE-BA83-513815ECF66B}" sibTransId="{103209CB-E6A7-49A0-B2D6-5963A1BC1F29}"/>
    <dgm:cxn modelId="{C9FAC5F1-B099-D54C-8F19-B919022E55BF}" type="presParOf" srcId="{10B092EB-9477-8B46-9373-EAA98B53C679}" destId="{5520FFEE-6A4B-434F-AB06-B399F42D4E54}" srcOrd="0" destOrd="0" presId="urn:microsoft.com/office/officeart/2016/7/layout/LinearBlockProcessNumbered"/>
    <dgm:cxn modelId="{14E72979-14BF-744C-977B-73BDA12708DE}" type="presParOf" srcId="{5520FFEE-6A4B-434F-AB06-B399F42D4E54}" destId="{77CB0E54-2D4F-C44D-90FC-CBBEE84A14D8}" srcOrd="0" destOrd="0" presId="urn:microsoft.com/office/officeart/2016/7/layout/LinearBlockProcessNumbered"/>
    <dgm:cxn modelId="{2BA16CF1-46AC-3A4E-8ECE-E8841A421D1B}" type="presParOf" srcId="{5520FFEE-6A4B-434F-AB06-B399F42D4E54}" destId="{1338074F-92FC-1645-BACD-ED3F824E9656}" srcOrd="1" destOrd="0" presId="urn:microsoft.com/office/officeart/2016/7/layout/LinearBlockProcessNumbered"/>
    <dgm:cxn modelId="{8A155511-CDF1-6F47-A6F4-B819E0616B14}" type="presParOf" srcId="{5520FFEE-6A4B-434F-AB06-B399F42D4E54}" destId="{8F5BA51B-B378-634D-98EB-8C0A89CB9405}" srcOrd="2" destOrd="0" presId="urn:microsoft.com/office/officeart/2016/7/layout/LinearBlockProcessNumbered"/>
    <dgm:cxn modelId="{08AE21C4-403D-0047-806D-8FD79F527EA9}" type="presParOf" srcId="{10B092EB-9477-8B46-9373-EAA98B53C679}" destId="{8275ECA7-0E3E-FB45-A9BB-BB586426565C}" srcOrd="1" destOrd="0" presId="urn:microsoft.com/office/officeart/2016/7/layout/LinearBlockProcessNumbered"/>
    <dgm:cxn modelId="{6F5EDC8F-DDA1-CB4A-80BA-BEC8328DCAC5}" type="presParOf" srcId="{10B092EB-9477-8B46-9373-EAA98B53C679}" destId="{873200D8-7944-9440-ADC7-DE9BA44FA215}" srcOrd="2" destOrd="0" presId="urn:microsoft.com/office/officeart/2016/7/layout/LinearBlockProcessNumbered"/>
    <dgm:cxn modelId="{2225FAA4-2D7A-4347-907D-6142DF956ACD}" type="presParOf" srcId="{873200D8-7944-9440-ADC7-DE9BA44FA215}" destId="{CD1F00A9-FDDB-F84A-BB0B-6C4048DD8198}" srcOrd="0" destOrd="0" presId="urn:microsoft.com/office/officeart/2016/7/layout/LinearBlockProcessNumbered"/>
    <dgm:cxn modelId="{70B2CE56-C263-2145-960C-01245923867F}" type="presParOf" srcId="{873200D8-7944-9440-ADC7-DE9BA44FA215}" destId="{95A0CBC5-A368-BF43-82AD-6367B994E289}" srcOrd="1" destOrd="0" presId="urn:microsoft.com/office/officeart/2016/7/layout/LinearBlockProcessNumbered"/>
    <dgm:cxn modelId="{C2E5F15C-493E-0F40-97EC-6ECCECF76FA7}" type="presParOf" srcId="{873200D8-7944-9440-ADC7-DE9BA44FA215}" destId="{E866ED57-71FB-4C47-B4E6-EF8F596F7BCA}" srcOrd="2" destOrd="0" presId="urn:microsoft.com/office/officeart/2016/7/layout/LinearBlockProcessNumbered"/>
    <dgm:cxn modelId="{0325A473-5C15-9E4E-BA3C-9F7F56DA17AC}" type="presParOf" srcId="{10B092EB-9477-8B46-9373-EAA98B53C679}" destId="{E5608B54-F33D-1041-8090-62DC88A495A0}" srcOrd="3" destOrd="0" presId="urn:microsoft.com/office/officeart/2016/7/layout/LinearBlockProcessNumbered"/>
    <dgm:cxn modelId="{0B4DB4F8-9A81-F847-86B1-2A94EDC51342}" type="presParOf" srcId="{10B092EB-9477-8B46-9373-EAA98B53C679}" destId="{8152FF61-7545-A643-B376-1190847A3AFC}" srcOrd="4" destOrd="0" presId="urn:microsoft.com/office/officeart/2016/7/layout/LinearBlockProcessNumbered"/>
    <dgm:cxn modelId="{5939DFF6-AEB1-FF49-B634-A83B4D3BE577}" type="presParOf" srcId="{8152FF61-7545-A643-B376-1190847A3AFC}" destId="{A9B6015E-533C-B84D-AD05-A7616C6026D7}" srcOrd="0" destOrd="0" presId="urn:microsoft.com/office/officeart/2016/7/layout/LinearBlockProcessNumbered"/>
    <dgm:cxn modelId="{00647FF5-7DD4-C349-A11A-72D6C209CD9F}" type="presParOf" srcId="{8152FF61-7545-A643-B376-1190847A3AFC}" destId="{9DBD9BFF-E880-F247-AA15-E4677B2C3DF6}" srcOrd="1" destOrd="0" presId="urn:microsoft.com/office/officeart/2016/7/layout/LinearBlockProcessNumbered"/>
    <dgm:cxn modelId="{EB58FD0A-CC05-E245-8C9A-BC5C8F3C1107}" type="presParOf" srcId="{8152FF61-7545-A643-B376-1190847A3AFC}" destId="{F1486974-1658-994E-9CF5-C9FE64DFBFDD}" srcOrd="2" destOrd="0" presId="urn:microsoft.com/office/officeart/2016/7/layout/LinearBlockProcessNumbered"/>
    <dgm:cxn modelId="{06F46493-85C9-0B44-AFFC-A5CD5B9DDA78}" type="presParOf" srcId="{10B092EB-9477-8B46-9373-EAA98B53C679}" destId="{CC8987B7-73A7-2743-86DD-7D0EC2F51863}" srcOrd="5" destOrd="0" presId="urn:microsoft.com/office/officeart/2016/7/layout/LinearBlockProcessNumbered"/>
    <dgm:cxn modelId="{41D815CD-9318-6A41-8AE9-F1182D5B7B96}" type="presParOf" srcId="{10B092EB-9477-8B46-9373-EAA98B53C679}" destId="{10A6A5FB-8C75-674A-8EAB-B927EEB9576B}" srcOrd="6" destOrd="0" presId="urn:microsoft.com/office/officeart/2016/7/layout/LinearBlockProcessNumbered"/>
    <dgm:cxn modelId="{187850B7-C266-0A4D-A0AD-85E7A7B668B2}" type="presParOf" srcId="{10A6A5FB-8C75-674A-8EAB-B927EEB9576B}" destId="{97CB69EE-831F-B241-8ADD-BB540CA95B5D}" srcOrd="0" destOrd="0" presId="urn:microsoft.com/office/officeart/2016/7/layout/LinearBlockProcessNumbered"/>
    <dgm:cxn modelId="{464D7A82-2807-604C-9B86-E942E308173A}" type="presParOf" srcId="{10A6A5FB-8C75-674A-8EAB-B927EEB9576B}" destId="{4F5A42DD-5B7E-FE4F-BFF6-BA15990F75C6}" srcOrd="1" destOrd="0" presId="urn:microsoft.com/office/officeart/2016/7/layout/LinearBlockProcessNumbered"/>
    <dgm:cxn modelId="{5CAEEE24-74D9-F540-AD84-FC713E2404FA}" type="presParOf" srcId="{10A6A5FB-8C75-674A-8EAB-B927EEB9576B}" destId="{6CD10369-FC16-4D41-B920-1E71BD35392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4623B-2BE3-4C19-A7A3-CF147111405B}">
      <dsp:nvSpPr>
        <dsp:cNvPr id="0" name=""/>
        <dsp:cNvSpPr/>
      </dsp:nvSpPr>
      <dsp:spPr>
        <a:xfrm>
          <a:off x="816974" y="36090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12E62-47BF-47CF-9733-18E66343B1E2}">
      <dsp:nvSpPr>
        <dsp:cNvPr id="0" name=""/>
        <dsp:cNvSpPr/>
      </dsp:nvSpPr>
      <dsp:spPr>
        <a:xfrm>
          <a:off x="816974" y="200003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Cryptography: kryptos graphein</a:t>
          </a:r>
        </a:p>
      </dsp:txBody>
      <dsp:txXfrm>
        <a:off x="816974" y="2000035"/>
        <a:ext cx="4320000" cy="648000"/>
      </dsp:txXfrm>
    </dsp:sp>
    <dsp:sp modelId="{4566FA22-0C11-41AE-B3E4-15EAD4939D7E}">
      <dsp:nvSpPr>
        <dsp:cNvPr id="0" name=""/>
        <dsp:cNvSpPr/>
      </dsp:nvSpPr>
      <dsp:spPr>
        <a:xfrm>
          <a:off x="816974" y="2707163"/>
          <a:ext cx="4320000" cy="61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a:t>Scrambled / Hidden</a:t>
          </a:r>
        </a:p>
      </dsp:txBody>
      <dsp:txXfrm>
        <a:off x="816974" y="2707163"/>
        <a:ext cx="4320000" cy="610165"/>
      </dsp:txXfrm>
    </dsp:sp>
    <dsp:sp modelId="{7C43DDFD-CA3D-400D-9DFB-66F6484BED85}">
      <dsp:nvSpPr>
        <dsp:cNvPr id="0" name=""/>
        <dsp:cNvSpPr/>
      </dsp:nvSpPr>
      <dsp:spPr>
        <a:xfrm>
          <a:off x="5892975" y="36090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EE9227-95E5-4A1D-952E-5636797493A2}">
      <dsp:nvSpPr>
        <dsp:cNvPr id="0" name=""/>
        <dsp:cNvSpPr/>
      </dsp:nvSpPr>
      <dsp:spPr>
        <a:xfrm>
          <a:off x="5892975" y="200003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kern="1200"/>
            <a:t>Steganography: steganos graphein</a:t>
          </a:r>
        </a:p>
      </dsp:txBody>
      <dsp:txXfrm>
        <a:off x="5892975" y="2000035"/>
        <a:ext cx="4320000" cy="648000"/>
      </dsp:txXfrm>
    </dsp:sp>
    <dsp:sp modelId="{98BE1227-5DE4-41DD-A389-12096DAAF436}">
      <dsp:nvSpPr>
        <dsp:cNvPr id="0" name=""/>
        <dsp:cNvSpPr/>
      </dsp:nvSpPr>
      <dsp:spPr>
        <a:xfrm>
          <a:off x="5892975" y="2707163"/>
          <a:ext cx="4320000" cy="610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a:t>Covered</a:t>
          </a:r>
        </a:p>
      </dsp:txBody>
      <dsp:txXfrm>
        <a:off x="5892975" y="2707163"/>
        <a:ext cx="4320000" cy="610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B0E54-2D4F-C44D-90FC-CBBEE84A14D8}">
      <dsp:nvSpPr>
        <dsp:cNvPr id="0" name=""/>
        <dsp:cNvSpPr/>
      </dsp:nvSpPr>
      <dsp:spPr>
        <a:xfrm>
          <a:off x="215" y="278337"/>
          <a:ext cx="2601301" cy="312156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933450">
            <a:lnSpc>
              <a:spcPct val="90000"/>
            </a:lnSpc>
            <a:spcBef>
              <a:spcPct val="0"/>
            </a:spcBef>
            <a:spcAft>
              <a:spcPct val="35000"/>
            </a:spcAft>
            <a:buNone/>
          </a:pPr>
          <a:r>
            <a:rPr lang="en-US" sz="2100" kern="1200"/>
            <a:t>SUBSTITUTION</a:t>
          </a:r>
        </a:p>
        <a:p>
          <a:pPr marL="171450" lvl="1" indent="-171450" algn="l" defTabSz="711200">
            <a:lnSpc>
              <a:spcPct val="90000"/>
            </a:lnSpc>
            <a:spcBef>
              <a:spcPct val="0"/>
            </a:spcBef>
            <a:spcAft>
              <a:spcPct val="15000"/>
            </a:spcAft>
            <a:buChar char="•"/>
          </a:pPr>
          <a:r>
            <a:rPr lang="en-US" sz="1600" kern="1200"/>
            <a:t>Monoalphabetic</a:t>
          </a:r>
        </a:p>
        <a:p>
          <a:pPr marL="171450" lvl="1" indent="-171450" algn="l" defTabSz="711200">
            <a:lnSpc>
              <a:spcPct val="90000"/>
            </a:lnSpc>
            <a:spcBef>
              <a:spcPct val="0"/>
            </a:spcBef>
            <a:spcAft>
              <a:spcPct val="15000"/>
            </a:spcAft>
            <a:buChar char="•"/>
          </a:pPr>
          <a:r>
            <a:rPr lang="en-US" sz="1600" kern="1200"/>
            <a:t>Polyalphabetic</a:t>
          </a:r>
        </a:p>
      </dsp:txBody>
      <dsp:txXfrm>
        <a:off x="215" y="1526962"/>
        <a:ext cx="2601301" cy="1872937"/>
      </dsp:txXfrm>
    </dsp:sp>
    <dsp:sp modelId="{1338074F-92FC-1645-BACD-ED3F824E9656}">
      <dsp:nvSpPr>
        <dsp:cNvPr id="0" name=""/>
        <dsp:cNvSpPr/>
      </dsp:nvSpPr>
      <dsp:spPr>
        <a:xfrm>
          <a:off x="215" y="278337"/>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15" y="278337"/>
        <a:ext cx="2601301" cy="1248624"/>
      </dsp:txXfrm>
    </dsp:sp>
    <dsp:sp modelId="{CD1F00A9-FDDB-F84A-BB0B-6C4048DD8198}">
      <dsp:nvSpPr>
        <dsp:cNvPr id="0" name=""/>
        <dsp:cNvSpPr/>
      </dsp:nvSpPr>
      <dsp:spPr>
        <a:xfrm>
          <a:off x="2809621" y="278337"/>
          <a:ext cx="2601301" cy="312156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933450">
            <a:lnSpc>
              <a:spcPct val="90000"/>
            </a:lnSpc>
            <a:spcBef>
              <a:spcPct val="0"/>
            </a:spcBef>
            <a:spcAft>
              <a:spcPct val="35000"/>
            </a:spcAft>
            <a:buNone/>
          </a:pPr>
          <a:r>
            <a:rPr lang="en-US" sz="2100" kern="1200"/>
            <a:t>TRANSPOSITION</a:t>
          </a:r>
        </a:p>
      </dsp:txBody>
      <dsp:txXfrm>
        <a:off x="2809621" y="1526962"/>
        <a:ext cx="2601301" cy="1872937"/>
      </dsp:txXfrm>
    </dsp:sp>
    <dsp:sp modelId="{95A0CBC5-A368-BF43-82AD-6367B994E289}">
      <dsp:nvSpPr>
        <dsp:cNvPr id="0" name=""/>
        <dsp:cNvSpPr/>
      </dsp:nvSpPr>
      <dsp:spPr>
        <a:xfrm>
          <a:off x="2809621" y="278337"/>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09621" y="278337"/>
        <a:ext cx="2601301" cy="1248624"/>
      </dsp:txXfrm>
    </dsp:sp>
    <dsp:sp modelId="{A9B6015E-533C-B84D-AD05-A7616C6026D7}">
      <dsp:nvSpPr>
        <dsp:cNvPr id="0" name=""/>
        <dsp:cNvSpPr/>
      </dsp:nvSpPr>
      <dsp:spPr>
        <a:xfrm>
          <a:off x="5619027" y="278337"/>
          <a:ext cx="2601301" cy="312156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933450">
            <a:lnSpc>
              <a:spcPct val="90000"/>
            </a:lnSpc>
            <a:spcBef>
              <a:spcPct val="0"/>
            </a:spcBef>
            <a:spcAft>
              <a:spcPct val="35000"/>
            </a:spcAft>
            <a:buNone/>
          </a:pPr>
          <a:r>
            <a:rPr lang="en-US" sz="2100" kern="1200" dirty="0"/>
            <a:t>Code                king </a:t>
          </a:r>
          <a:r>
            <a:rPr lang="en-US" sz="2100" kern="1200" dirty="0">
              <a:sym typeface="Wingdings" panose="05000000000000000000" pitchFamily="2" charset="2"/>
            </a:rPr>
            <a:t> </a:t>
          </a:r>
          <a:r>
            <a:rPr lang="en-US" sz="2100" kern="1200" dirty="0"/>
            <a:t>cat</a:t>
          </a:r>
        </a:p>
      </dsp:txBody>
      <dsp:txXfrm>
        <a:off x="5619027" y="1526962"/>
        <a:ext cx="2601301" cy="1872937"/>
      </dsp:txXfrm>
    </dsp:sp>
    <dsp:sp modelId="{9DBD9BFF-E880-F247-AA15-E4677B2C3DF6}">
      <dsp:nvSpPr>
        <dsp:cNvPr id="0" name=""/>
        <dsp:cNvSpPr/>
      </dsp:nvSpPr>
      <dsp:spPr>
        <a:xfrm>
          <a:off x="5619027" y="278337"/>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619027" y="278337"/>
        <a:ext cx="2601301" cy="1248624"/>
      </dsp:txXfrm>
    </dsp:sp>
    <dsp:sp modelId="{97CB69EE-831F-B241-8ADD-BB540CA95B5D}">
      <dsp:nvSpPr>
        <dsp:cNvPr id="0" name=""/>
        <dsp:cNvSpPr/>
      </dsp:nvSpPr>
      <dsp:spPr>
        <a:xfrm>
          <a:off x="8428432" y="278337"/>
          <a:ext cx="2601301" cy="312156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951" tIns="0" rIns="256951" bIns="330200" numCol="1" spcCol="1270" anchor="t" anchorCtr="0">
          <a:noAutofit/>
        </a:bodyPr>
        <a:lstStyle/>
        <a:p>
          <a:pPr marL="0" lvl="0" indent="0" algn="l" defTabSz="933450">
            <a:lnSpc>
              <a:spcPct val="90000"/>
            </a:lnSpc>
            <a:spcBef>
              <a:spcPct val="0"/>
            </a:spcBef>
            <a:spcAft>
              <a:spcPct val="35000"/>
            </a:spcAft>
            <a:buNone/>
          </a:pPr>
          <a:r>
            <a:rPr lang="en-US" sz="2100" kern="1200" dirty="0"/>
            <a:t>Cipher	      </a:t>
          </a:r>
        </a:p>
        <a:p>
          <a:pPr marL="0" lvl="0" indent="0" algn="l" defTabSz="933450">
            <a:lnSpc>
              <a:spcPct val="90000"/>
            </a:lnSpc>
            <a:spcBef>
              <a:spcPct val="0"/>
            </a:spcBef>
            <a:spcAft>
              <a:spcPct val="35000"/>
            </a:spcAft>
            <a:buNone/>
          </a:pPr>
          <a:r>
            <a:rPr lang="en-US" sz="2100" kern="1200" dirty="0"/>
            <a:t>king </a:t>
          </a:r>
          <a:r>
            <a:rPr lang="en-US" sz="2100" kern="1200" dirty="0">
              <a:sym typeface="Wingdings" panose="05000000000000000000" pitchFamily="2" charset="2"/>
            </a:rPr>
            <a:t></a:t>
          </a:r>
          <a:r>
            <a:rPr lang="en-US" sz="2100" kern="1200" dirty="0"/>
            <a:t> </a:t>
          </a:r>
          <a:r>
            <a:rPr lang="en-US" sz="2100" kern="1200" dirty="0" err="1"/>
            <a:t>qtui</a:t>
          </a:r>
          <a:r>
            <a:rPr lang="en-US" sz="2100" kern="1200" dirty="0"/>
            <a:t> </a:t>
          </a:r>
        </a:p>
      </dsp:txBody>
      <dsp:txXfrm>
        <a:off x="8428432" y="1526962"/>
        <a:ext cx="2601301" cy="1872937"/>
      </dsp:txXfrm>
    </dsp:sp>
    <dsp:sp modelId="{4F5A42DD-5B7E-FE4F-BFF6-BA15990F75C6}">
      <dsp:nvSpPr>
        <dsp:cNvPr id="0" name=""/>
        <dsp:cNvSpPr/>
      </dsp:nvSpPr>
      <dsp:spPr>
        <a:xfrm>
          <a:off x="8428432" y="278337"/>
          <a:ext cx="2601301" cy="124862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6951" tIns="165100" rIns="256951"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428432" y="278337"/>
        <a:ext cx="2601301" cy="12486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E4AEAA-1914-418E-8681-4FB9E9470504}" type="datetimeFigureOut">
              <a:rPr lang="en-PK" smtClean="0"/>
              <a:t>9/13/22</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59CE9-C1F2-4400-A98D-B9FB08D3C0CC}" type="slidenum">
              <a:rPr lang="en-PK" smtClean="0"/>
              <a:t>‹#›</a:t>
            </a:fld>
            <a:endParaRPr lang="en-PK"/>
          </a:p>
        </p:txBody>
      </p:sp>
    </p:spTree>
    <p:extLst>
      <p:ext uri="{BB962C8B-B14F-4D97-AF65-F5344CB8AC3E}">
        <p14:creationId xmlns:p14="http://schemas.microsoft.com/office/powerpoint/2010/main" val="256700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59CE9-C1F2-4400-A98D-B9FB08D3C0CC}" type="slidenum">
              <a:rPr lang="en-PK" smtClean="0"/>
              <a:t>1</a:t>
            </a:fld>
            <a:endParaRPr lang="en-PK"/>
          </a:p>
        </p:txBody>
      </p:sp>
    </p:spTree>
    <p:extLst>
      <p:ext uri="{BB962C8B-B14F-4D97-AF65-F5344CB8AC3E}">
        <p14:creationId xmlns:p14="http://schemas.microsoft.com/office/powerpoint/2010/main" val="4261518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prime, the secret s will actually never occur before you brute force your way up to p.</a:t>
            </a:r>
          </a:p>
          <a:p>
            <a:r>
              <a:rPr lang="en-US" dirty="0"/>
              <a:t>So for a large p this will take a really long time to do. </a:t>
            </a:r>
          </a:p>
        </p:txBody>
      </p:sp>
      <p:sp>
        <p:nvSpPr>
          <p:cNvPr id="4" name="Slide Number Placeholder 3"/>
          <p:cNvSpPr>
            <a:spLocks noGrp="1"/>
          </p:cNvSpPr>
          <p:nvPr>
            <p:ph type="sldNum" sz="quarter" idx="5"/>
          </p:nvPr>
        </p:nvSpPr>
        <p:spPr/>
        <p:txBody>
          <a:bodyPr/>
          <a:lstStyle/>
          <a:p>
            <a:fld id="{2BF59CE9-C1F2-4400-A98D-B9FB08D3C0CC}" type="slidenum">
              <a:rPr lang="en-PK" smtClean="0"/>
              <a:t>29</a:t>
            </a:fld>
            <a:endParaRPr lang="en-PK"/>
          </a:p>
        </p:txBody>
      </p:sp>
    </p:spTree>
    <p:extLst>
      <p:ext uri="{BB962C8B-B14F-4D97-AF65-F5344CB8AC3E}">
        <p14:creationId xmlns:p14="http://schemas.microsoft.com/office/powerpoint/2010/main" val="2811370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computational hardness of brute forcing, alternative attacks exist. Looking at side channel information, like screen brightness or sound or battery life to glean the key for example, to guess which bits were zero and one in the key.</a:t>
            </a:r>
          </a:p>
        </p:txBody>
      </p:sp>
      <p:sp>
        <p:nvSpPr>
          <p:cNvPr id="4" name="Slide Number Placeholder 3"/>
          <p:cNvSpPr>
            <a:spLocks noGrp="1"/>
          </p:cNvSpPr>
          <p:nvPr>
            <p:ph type="sldNum" sz="quarter" idx="5"/>
          </p:nvPr>
        </p:nvSpPr>
        <p:spPr/>
        <p:txBody>
          <a:bodyPr/>
          <a:lstStyle/>
          <a:p>
            <a:fld id="{2BF59CE9-C1F2-4400-A98D-B9FB08D3C0CC}" type="slidenum">
              <a:rPr lang="en-PK" smtClean="0"/>
              <a:t>31</a:t>
            </a:fld>
            <a:endParaRPr lang="en-PK"/>
          </a:p>
        </p:txBody>
      </p:sp>
    </p:spTree>
    <p:extLst>
      <p:ext uri="{BB962C8B-B14F-4D97-AF65-F5344CB8AC3E}">
        <p14:creationId xmlns:p14="http://schemas.microsoft.com/office/powerpoint/2010/main" val="122476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LQIRUPDWLRQ</a:t>
            </a:r>
            <a:endParaRPr lang="en-PK" dirty="0"/>
          </a:p>
          <a:p>
            <a:endParaRPr lang="en-PK" dirty="0"/>
          </a:p>
        </p:txBody>
      </p:sp>
      <p:sp>
        <p:nvSpPr>
          <p:cNvPr id="4" name="Slide Number Placeholder 3"/>
          <p:cNvSpPr>
            <a:spLocks noGrp="1"/>
          </p:cNvSpPr>
          <p:nvPr>
            <p:ph type="sldNum" sz="quarter" idx="5"/>
          </p:nvPr>
        </p:nvSpPr>
        <p:spPr/>
        <p:txBody>
          <a:bodyPr/>
          <a:lstStyle/>
          <a:p>
            <a:fld id="{2BF59CE9-C1F2-4400-A98D-B9FB08D3C0CC}" type="slidenum">
              <a:rPr lang="en-PK" smtClean="0"/>
              <a:t>8</a:t>
            </a:fld>
            <a:endParaRPr lang="en-PK"/>
          </a:p>
        </p:txBody>
      </p:sp>
    </p:spTree>
    <p:extLst>
      <p:ext uri="{BB962C8B-B14F-4D97-AF65-F5344CB8AC3E}">
        <p14:creationId xmlns:p14="http://schemas.microsoft.com/office/powerpoint/2010/main" val="321012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 SAT ON THE MAT</a:t>
            </a:r>
          </a:p>
        </p:txBody>
      </p:sp>
      <p:sp>
        <p:nvSpPr>
          <p:cNvPr id="4" name="Slide Number Placeholder 3"/>
          <p:cNvSpPr>
            <a:spLocks noGrp="1"/>
          </p:cNvSpPr>
          <p:nvPr>
            <p:ph type="sldNum" sz="quarter" idx="5"/>
          </p:nvPr>
        </p:nvSpPr>
        <p:spPr/>
        <p:txBody>
          <a:bodyPr/>
          <a:lstStyle/>
          <a:p>
            <a:fld id="{2BF59CE9-C1F2-4400-A98D-B9FB08D3C0CC}" type="slidenum">
              <a:rPr lang="en-PK" smtClean="0"/>
              <a:t>10</a:t>
            </a:fld>
            <a:endParaRPr lang="en-PK"/>
          </a:p>
        </p:txBody>
      </p:sp>
    </p:spTree>
    <p:extLst>
      <p:ext uri="{BB962C8B-B14F-4D97-AF65-F5344CB8AC3E}">
        <p14:creationId xmlns:p14="http://schemas.microsoft.com/office/powerpoint/2010/main" val="304392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a:t>
            </a:r>
          </a:p>
        </p:txBody>
      </p:sp>
      <p:sp>
        <p:nvSpPr>
          <p:cNvPr id="4" name="Slide Number Placeholder 3"/>
          <p:cNvSpPr>
            <a:spLocks noGrp="1"/>
          </p:cNvSpPr>
          <p:nvPr>
            <p:ph type="sldNum" sz="quarter" idx="5"/>
          </p:nvPr>
        </p:nvSpPr>
        <p:spPr/>
        <p:txBody>
          <a:bodyPr/>
          <a:lstStyle/>
          <a:p>
            <a:fld id="{2BF59CE9-C1F2-4400-A98D-B9FB08D3C0CC}" type="slidenum">
              <a:rPr lang="en-PK" smtClean="0"/>
              <a:t>11</a:t>
            </a:fld>
            <a:endParaRPr lang="en-PK"/>
          </a:p>
        </p:txBody>
      </p:sp>
    </p:spTree>
    <p:extLst>
      <p:ext uri="{BB962C8B-B14F-4D97-AF65-F5344CB8AC3E}">
        <p14:creationId xmlns:p14="http://schemas.microsoft.com/office/powerpoint/2010/main" val="87899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59CE9-C1F2-4400-A98D-B9FB08D3C0CC}" type="slidenum">
              <a:rPr lang="en-PK" smtClean="0"/>
              <a:t>22</a:t>
            </a:fld>
            <a:endParaRPr lang="en-PK"/>
          </a:p>
        </p:txBody>
      </p:sp>
    </p:spTree>
    <p:extLst>
      <p:ext uri="{BB962C8B-B14F-4D97-AF65-F5344CB8AC3E}">
        <p14:creationId xmlns:p14="http://schemas.microsoft.com/office/powerpoint/2010/main" val="1561684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1c2c7e89a_0_212:notes"/>
          <p:cNvSpPr txBox="1">
            <a:spLocks noGrp="1"/>
          </p:cNvSpPr>
          <p:nvPr>
            <p:ph type="body" idx="1"/>
          </p:nvPr>
        </p:nvSpPr>
        <p:spPr>
          <a:xfrm>
            <a:off x="915293" y="4343702"/>
            <a:ext cx="5021400" cy="4109400"/>
          </a:xfrm>
          <a:prstGeom prst="rect">
            <a:avLst/>
          </a:prstGeom>
        </p:spPr>
        <p:txBody>
          <a:bodyPr spcFirstLastPara="1" wrap="square" lIns="91425" tIns="91425" rIns="91425" bIns="91425" anchor="t" anchorCtr="0">
            <a:noAutofit/>
          </a:bodyPr>
          <a:lstStyle/>
          <a:p>
            <a:pPr marL="982109" lvl="1" indent="-372524">
              <a:lnSpc>
                <a:spcPct val="100000"/>
              </a:lnSpc>
              <a:spcBef>
                <a:spcPts val="933"/>
              </a:spcBef>
              <a:buClr>
                <a:srgbClr val="000000"/>
              </a:buClr>
              <a:buSzPts val="1530"/>
              <a:buFont typeface="Noto Sans Symbols"/>
              <a:buChar char="▪"/>
            </a:pPr>
            <a:r>
              <a:rPr lang="en-US" dirty="0">
                <a:solidFill>
                  <a:srgbClr val="000000"/>
                </a:solidFill>
                <a:latin typeface="Times New Roman"/>
                <a:ea typeface="Times New Roman"/>
                <a:cs typeface="Times New Roman"/>
                <a:sym typeface="Times New Roman"/>
              </a:rPr>
              <a:t>All the possible password symbols are 26 alphabet letters, plus 26 capital letters, plus 10 digits, plus 33 special symbols.  A total of 95 “printable” symbols in total.</a:t>
            </a:r>
            <a:endParaRPr lang="en-US" dirty="0"/>
          </a:p>
          <a:p>
            <a:pPr marL="982109" lvl="1" indent="-372524">
              <a:lnSpc>
                <a:spcPct val="100000"/>
              </a:lnSpc>
              <a:spcBef>
                <a:spcPts val="933"/>
              </a:spcBef>
              <a:buClr>
                <a:srgbClr val="000000"/>
              </a:buClr>
              <a:buSzPts val="1530"/>
              <a:buFont typeface="Noto Sans Symbols"/>
              <a:buChar char="▪"/>
            </a:pPr>
            <a:r>
              <a:rPr lang="en-US" dirty="0">
                <a:solidFill>
                  <a:srgbClr val="FF0000"/>
                </a:solidFill>
                <a:latin typeface="Times New Roman"/>
                <a:ea typeface="Times New Roman"/>
                <a:cs typeface="Times New Roman"/>
                <a:sym typeface="Times New Roman"/>
              </a:rPr>
              <a:t>95</a:t>
            </a:r>
            <a:r>
              <a:rPr lang="en-US" baseline="30000" dirty="0">
                <a:solidFill>
                  <a:srgbClr val="FF0000"/>
                </a:solidFill>
                <a:latin typeface="Times New Roman"/>
                <a:ea typeface="Times New Roman"/>
                <a:cs typeface="Times New Roman"/>
                <a:sym typeface="Times New Roman"/>
              </a:rPr>
              <a:t>6</a:t>
            </a:r>
            <a:r>
              <a:rPr lang="en-US" dirty="0">
                <a:solidFill>
                  <a:schemeClr val="accent2"/>
                </a:solidFill>
                <a:latin typeface="Times New Roman"/>
                <a:ea typeface="Times New Roman"/>
                <a:cs typeface="Times New Roman"/>
                <a:sym typeface="Times New Roman"/>
              </a:rPr>
              <a:t>= </a:t>
            </a:r>
            <a:r>
              <a:rPr lang="en-US" dirty="0">
                <a:solidFill>
                  <a:srgbClr val="000000"/>
                </a:solidFill>
                <a:latin typeface="Times New Roman"/>
                <a:ea typeface="Times New Roman"/>
                <a:cs typeface="Times New Roman"/>
                <a:sym typeface="Times New Roman"/>
              </a:rPr>
              <a:t>735,091,890,625</a:t>
            </a:r>
            <a:endParaRPr lang="en-US" dirty="0"/>
          </a:p>
          <a:p>
            <a:pPr marL="0" lvl="0" indent="0" algn="l" rtl="0">
              <a:spcBef>
                <a:spcPts val="0"/>
              </a:spcBef>
              <a:spcAft>
                <a:spcPts val="0"/>
              </a:spcAft>
              <a:buNone/>
            </a:pPr>
            <a:endParaRPr dirty="0"/>
          </a:p>
        </p:txBody>
      </p:sp>
      <p:sp>
        <p:nvSpPr>
          <p:cNvPr id="108" name="Google Shape;108;gf1c2c7e89a_0_212:notes"/>
          <p:cNvSpPr>
            <a:spLocks noGrp="1" noRot="1" noChangeAspect="1"/>
          </p:cNvSpPr>
          <p:nvPr>
            <p:ph type="sldImg" idx="2"/>
          </p:nvPr>
        </p:nvSpPr>
        <p:spPr>
          <a:xfrm>
            <a:off x="385763" y="685800"/>
            <a:ext cx="6081712" cy="3422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dirty="0">
                <a:latin typeface="Times New Roman" panose="02020603050405020304" pitchFamily="18" charset="0"/>
                <a:cs typeface="Times New Roman" panose="02020603050405020304" pitchFamily="18" charset="0"/>
              </a:rPr>
              <a:t>It is theoretically possible to break such a system but it is infeasible to do so by any practical means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dirty="0">
                <a:latin typeface="Times New Roman" panose="02020603050405020304" pitchFamily="18" charset="0"/>
                <a:cs typeface="Times New Roman" panose="02020603050405020304" pitchFamily="18" charset="0"/>
              </a:rPr>
              <a:t>Computationally hard problems or intractable problems, take an unreasonable amount of time to solve, even</a:t>
            </a:r>
            <a:r>
              <a:rPr lang="en-US" altLang="en-US" sz="1200" baseline="0" dirty="0">
                <a:latin typeface="Times New Roman" panose="02020603050405020304" pitchFamily="18" charset="0"/>
                <a:cs typeface="Times New Roman" panose="02020603050405020304" pitchFamily="18" charset="0"/>
              </a:rPr>
              <a:t> if given all available resources</a:t>
            </a:r>
            <a:endParaRPr lang="en-GB" dirty="0"/>
          </a:p>
          <a:p>
            <a:pPr marL="0" marR="0" lvl="1"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US" altLang="en-US" sz="1200" kern="1200" dirty="0">
              <a:solidFill>
                <a:schemeClr val="tx1"/>
              </a:solidFill>
              <a:latin typeface="+mn-lt"/>
              <a:ea typeface="+mn-ea"/>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dirty="0" err="1">
                <a:latin typeface="Times New Roman" panose="02020603050405020304" pitchFamily="18" charset="0"/>
                <a:cs typeface="Times New Roman" panose="02020603050405020304" pitchFamily="18" charset="0"/>
              </a:rPr>
              <a:t>Exa</a:t>
            </a:r>
            <a:r>
              <a:rPr lang="en-US" altLang="en-US" sz="1200" dirty="0">
                <a:latin typeface="Times New Roman" panose="02020603050405020304" pitchFamily="18" charset="0"/>
                <a:cs typeface="Times New Roman" panose="02020603050405020304" pitchFamily="18" charset="0"/>
              </a:rPr>
              <a:t> scale 10^18 not</a:t>
            </a:r>
            <a:r>
              <a:rPr lang="en-US" altLang="en-US" sz="1200" baseline="0" dirty="0">
                <a:latin typeface="Times New Roman" panose="02020603050405020304" pitchFamily="18" charset="0"/>
                <a:cs typeface="Times New Roman" panose="02020603050405020304" pitchFamily="18" charset="0"/>
              </a:rPr>
              <a:t> yet manufactured,  </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baseline="0" dirty="0">
                <a:latin typeface="Times New Roman" panose="02020603050405020304" pitchFamily="18" charset="0"/>
                <a:cs typeface="Times New Roman" panose="02020603050405020304" pitchFamily="18" charset="0"/>
              </a:rPr>
              <a:t>Currently Peta scale 10^15 </a:t>
            </a:r>
            <a:r>
              <a:rPr lang="en-US" altLang="en-US" sz="1200" dirty="0">
                <a:latin typeface="Times New Roman" panose="02020603050405020304" pitchFamily="18" charset="0"/>
                <a:cs typeface="Times New Roman" panose="02020603050405020304" pitchFamily="18" charset="0"/>
              </a:rPr>
              <a:t>Time/ Space Complexity</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dirty="0" err="1">
                <a:latin typeface="Times New Roman" panose="02020603050405020304" pitchFamily="18" charset="0"/>
                <a:cs typeface="Times New Roman" panose="02020603050405020304" pitchFamily="18" charset="0"/>
              </a:rPr>
              <a:t>Ghz</a:t>
            </a:r>
            <a:r>
              <a:rPr lang="en-US" altLang="en-US" sz="1200" dirty="0">
                <a:latin typeface="Times New Roman" panose="02020603050405020304" pitchFamily="18" charset="0"/>
                <a:cs typeface="Times New Roman" panose="02020603050405020304" pitchFamily="18" charset="0"/>
              </a:rPr>
              <a:t> -10 power 9</a:t>
            </a:r>
          </a:p>
          <a:p>
            <a:pPr marL="0" marR="0" lvl="1"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US" altLang="en-US" sz="1200" kern="1200" dirty="0">
              <a:solidFill>
                <a:schemeClr val="tx1"/>
              </a:solidFill>
              <a:latin typeface="+mn-lt"/>
              <a:ea typeface="+mn-ea"/>
              <a:cs typeface="+mn-cs"/>
            </a:endParaRPr>
          </a:p>
          <a:p>
            <a:pPr marL="0" marR="0" lvl="1"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kern="1200" dirty="0">
                <a:solidFill>
                  <a:schemeClr val="tx1"/>
                </a:solidFill>
                <a:latin typeface="+mn-lt"/>
                <a:ea typeface="+mn-ea"/>
                <a:cs typeface="+mn-cs"/>
              </a:rPr>
              <a:t>Even if ridiculous amount of  weaknesses found = 2</a:t>
            </a:r>
            <a:r>
              <a:rPr lang="en-US" altLang="en-US" sz="1200" kern="1200" baseline="30000" dirty="0">
                <a:solidFill>
                  <a:schemeClr val="tx1"/>
                </a:solidFill>
                <a:latin typeface="+mn-lt"/>
                <a:ea typeface="+mn-ea"/>
                <a:cs typeface="+mn-cs"/>
              </a:rPr>
              <a:t>10 years</a:t>
            </a:r>
            <a:r>
              <a:rPr lang="en-US" altLang="en-US" sz="1200" kern="1200" dirty="0">
                <a:solidFill>
                  <a:schemeClr val="tx1"/>
                </a:solidFill>
                <a:latin typeface="+mn-lt"/>
                <a:ea typeface="+mn-ea"/>
                <a:cs typeface="+mn-cs"/>
              </a:rPr>
              <a:t> = 1024 years</a:t>
            </a:r>
            <a:r>
              <a:rPr lang="en-US" altLang="en-US" sz="1200" kern="1200" baseline="30000" dirty="0">
                <a:solidFill>
                  <a:schemeClr val="tx1"/>
                </a:solidFill>
                <a:latin typeface="+mn-lt"/>
                <a:ea typeface="+mn-ea"/>
                <a:cs typeface="+mn-cs"/>
              </a:rPr>
              <a:t> </a:t>
            </a:r>
            <a:endParaRPr lang="en-US" altLang="en-US" sz="1200" kern="1200" dirty="0">
              <a:solidFill>
                <a:schemeClr val="tx1"/>
              </a:solidFill>
              <a:latin typeface="+mn-lt"/>
              <a:ea typeface="+mn-ea"/>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US" altLang="en-US" sz="1200" dirty="0">
              <a:latin typeface="Times New Roman" panose="02020603050405020304" pitchFamily="18" charset="0"/>
              <a:cs typeface="Times New Roman" panose="02020603050405020304" pitchFamily="18" charset="0"/>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altLang="en-US" sz="1200" dirty="0">
                <a:latin typeface="Times New Roman" panose="02020603050405020304" pitchFamily="18" charset="0"/>
                <a:cs typeface="Times New Roman" panose="02020603050405020304" pitchFamily="18" charset="0"/>
              </a:rPr>
              <a:t>NSA declassifies</a:t>
            </a:r>
            <a:r>
              <a:rPr lang="en-US" altLang="en-US" sz="1200" baseline="0" dirty="0">
                <a:latin typeface="Times New Roman" panose="02020603050405020304" pitchFamily="18" charset="0"/>
                <a:cs typeface="Times New Roman" panose="02020603050405020304" pitchFamily="18" charset="0"/>
              </a:rPr>
              <a:t> after 25 years</a:t>
            </a:r>
            <a:endParaRPr lang="en-GB" dirty="0"/>
          </a:p>
        </p:txBody>
      </p:sp>
      <p:sp>
        <p:nvSpPr>
          <p:cNvPr id="4" name="Slide Number Placeholder 3"/>
          <p:cNvSpPr>
            <a:spLocks noGrp="1"/>
          </p:cNvSpPr>
          <p:nvPr>
            <p:ph type="sldNum" sz="quarter" idx="10"/>
          </p:nvPr>
        </p:nvSpPr>
        <p:spPr/>
        <p:txBody>
          <a:bodyPr/>
          <a:lstStyle/>
          <a:p>
            <a:fld id="{2D8EC0D5-9A29-433D-AFAF-3AC6BAFA1BF0}" type="slidenum">
              <a:rPr lang="en-GB" smtClean="0"/>
              <a:t>26</a:t>
            </a:fld>
            <a:endParaRPr lang="en-GB"/>
          </a:p>
        </p:txBody>
      </p:sp>
    </p:spTree>
    <p:extLst>
      <p:ext uri="{BB962C8B-B14F-4D97-AF65-F5344CB8AC3E}">
        <p14:creationId xmlns:p14="http://schemas.microsoft.com/office/powerpoint/2010/main" val="257237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j-lt"/>
                <a:cs typeface="Times New Roman" panose="02020603050405020304" pitchFamily="18" charset="0"/>
              </a:rPr>
              <a:t>Computational hardness assumptions make such algorithms hard to break by an adversary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j-lt"/>
                <a:cs typeface="Times New Roman" panose="02020603050405020304" pitchFamily="18" charset="0"/>
              </a:rPr>
              <a:t>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j-lt"/>
                <a:cs typeface="Times New Roman" panose="02020603050405020304" pitchFamily="18" charset="0"/>
              </a:rPr>
              <a:t>11,13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j-lt"/>
                <a:cs typeface="Times New Roman" panose="02020603050405020304" pitchFamily="18" charset="0"/>
              </a:rPr>
              <a:t>19,17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j-lt"/>
                <a:cs typeface="Times New Roman" panose="02020603050405020304" pitchFamily="18" charset="0"/>
              </a:rPr>
              <a:t>29, 37</a:t>
            </a:r>
          </a:p>
          <a:p>
            <a:endParaRPr lang="en-AU" dirty="0"/>
          </a:p>
          <a:p>
            <a:r>
              <a:rPr lang="en-AU" dirty="0"/>
              <a:t>The point is, it is easy to multiply two primes, but once you have their product, its really hard to work backwards and figure out the prime factors, especially for a large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=56fa8Jz-FQQ</a:t>
            </a:r>
          </a:p>
          <a:p>
            <a:endParaRPr lang="en-PK" dirty="0"/>
          </a:p>
        </p:txBody>
      </p:sp>
      <p:sp>
        <p:nvSpPr>
          <p:cNvPr id="4" name="Slide Number Placeholder 3"/>
          <p:cNvSpPr>
            <a:spLocks noGrp="1"/>
          </p:cNvSpPr>
          <p:nvPr>
            <p:ph type="sldNum" sz="quarter" idx="5"/>
          </p:nvPr>
        </p:nvSpPr>
        <p:spPr/>
        <p:txBody>
          <a:bodyPr/>
          <a:lstStyle/>
          <a:p>
            <a:fld id="{2BF59CE9-C1F2-4400-A98D-B9FB08D3C0CC}" type="slidenum">
              <a:rPr lang="en-PK" smtClean="0"/>
              <a:t>27</a:t>
            </a:fld>
            <a:endParaRPr lang="en-PK"/>
          </a:p>
        </p:txBody>
      </p:sp>
    </p:spTree>
    <p:extLst>
      <p:ext uri="{BB962C8B-B14F-4D97-AF65-F5344CB8AC3E}">
        <p14:creationId xmlns:p14="http://schemas.microsoft.com/office/powerpoint/2010/main" val="259320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attacker’s job is to guess what is the s that will yield a known x, given a known g and p. There is no way to do this except enumerate all possibilities from 1 to p – 1. For a large p this is really hard to do as there are too </a:t>
            </a:r>
            <a:r>
              <a:rPr lang="en-US"/>
              <a:t>many possibilities.</a:t>
            </a:r>
          </a:p>
        </p:txBody>
      </p:sp>
      <p:sp>
        <p:nvSpPr>
          <p:cNvPr id="4" name="Slide Number Placeholder 3"/>
          <p:cNvSpPr>
            <a:spLocks noGrp="1"/>
          </p:cNvSpPr>
          <p:nvPr>
            <p:ph type="sldNum" sz="quarter" idx="5"/>
          </p:nvPr>
        </p:nvSpPr>
        <p:spPr/>
        <p:txBody>
          <a:bodyPr/>
          <a:lstStyle/>
          <a:p>
            <a:fld id="{2BF59CE9-C1F2-4400-A98D-B9FB08D3C0CC}" type="slidenum">
              <a:rPr lang="en-PK" smtClean="0"/>
              <a:t>28</a:t>
            </a:fld>
            <a:endParaRPr lang="en-PK"/>
          </a:p>
        </p:txBody>
      </p:sp>
    </p:spTree>
    <p:extLst>
      <p:ext uri="{BB962C8B-B14F-4D97-AF65-F5344CB8AC3E}">
        <p14:creationId xmlns:p14="http://schemas.microsoft.com/office/powerpoint/2010/main" val="242874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CDAC9C0-8656-4F93-A432-9DE6DA3B9C99}" type="datetimeFigureOut">
              <a:rPr lang="en-PK" smtClean="0"/>
              <a:t>9/13/22</a:t>
            </a:fld>
            <a:endParaRPr lang="en-PK"/>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PK"/>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80A8AB1-CBF4-407E-AF55-21A47A3EA0AD}" type="slidenum">
              <a:rPr lang="en-PK" smtClean="0"/>
              <a:t>‹#›</a:t>
            </a:fld>
            <a:endParaRPr lang="en-PK"/>
          </a:p>
        </p:txBody>
      </p:sp>
    </p:spTree>
    <p:extLst>
      <p:ext uri="{BB962C8B-B14F-4D97-AF65-F5344CB8AC3E}">
        <p14:creationId xmlns:p14="http://schemas.microsoft.com/office/powerpoint/2010/main" val="216983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AC9C0-8656-4F93-A432-9DE6DA3B9C99}" type="datetimeFigureOut">
              <a:rPr lang="en-PK" smtClean="0"/>
              <a:t>9/13/22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149844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CDAC9C0-8656-4F93-A432-9DE6DA3B9C99}" type="datetimeFigureOut">
              <a:rPr lang="en-PK" smtClean="0"/>
              <a:t>9/13/22</a:t>
            </a:fld>
            <a:endParaRPr lang="en-PK"/>
          </a:p>
        </p:txBody>
      </p:sp>
      <p:sp>
        <p:nvSpPr>
          <p:cNvPr id="5" name="Footer Placeholder 4"/>
          <p:cNvSpPr>
            <a:spLocks noGrp="1"/>
          </p:cNvSpPr>
          <p:nvPr>
            <p:ph type="ftr" sz="quarter" idx="11"/>
          </p:nvPr>
        </p:nvSpPr>
        <p:spPr>
          <a:xfrm>
            <a:off x="774923" y="5951811"/>
            <a:ext cx="7896279" cy="365125"/>
          </a:xfrm>
        </p:spPr>
        <p:txBody>
          <a:bodyPr/>
          <a:lstStyle/>
          <a:p>
            <a:endParaRPr lang="en-PK"/>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80A8AB1-CBF4-407E-AF55-21A47A3EA0AD}" type="slidenum">
              <a:rPr lang="en-PK" smtClean="0"/>
              <a:t>‹#›</a:t>
            </a:fld>
            <a:endParaRPr lang="en-PK"/>
          </a:p>
        </p:txBody>
      </p:sp>
    </p:spTree>
    <p:extLst>
      <p:ext uri="{BB962C8B-B14F-4D97-AF65-F5344CB8AC3E}">
        <p14:creationId xmlns:p14="http://schemas.microsoft.com/office/powerpoint/2010/main" val="116130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AC9C0-8656-4F93-A432-9DE6DA3B9C99}" type="datetimeFigureOut">
              <a:rPr lang="en-PK" smtClean="0"/>
              <a:t>9/13/22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a:xfrm>
            <a:off x="10558300" y="5956137"/>
            <a:ext cx="1052508" cy="365125"/>
          </a:xfrm>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162271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CDAC9C0-8656-4F93-A432-9DE6DA3B9C99}" type="datetimeFigureOut">
              <a:rPr lang="en-PK" smtClean="0"/>
              <a:t>9/13/22</a:t>
            </a:fld>
            <a:endParaRPr lang="en-PK"/>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PK"/>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80A8AB1-CBF4-407E-AF55-21A47A3EA0AD}" type="slidenum">
              <a:rPr lang="en-PK" smtClean="0"/>
              <a:t>‹#›</a:t>
            </a:fld>
            <a:endParaRPr lang="en-PK"/>
          </a:p>
        </p:txBody>
      </p:sp>
    </p:spTree>
    <p:extLst>
      <p:ext uri="{BB962C8B-B14F-4D97-AF65-F5344CB8AC3E}">
        <p14:creationId xmlns:p14="http://schemas.microsoft.com/office/powerpoint/2010/main" val="2226025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CDAC9C0-8656-4F93-A432-9DE6DA3B9C99}" type="datetimeFigureOut">
              <a:rPr lang="en-PK" smtClean="0"/>
              <a:t>9/13/22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1623293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CDAC9C0-8656-4F93-A432-9DE6DA3B9C99}" type="datetimeFigureOut">
              <a:rPr lang="en-PK" smtClean="0"/>
              <a:t>9/13/22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3985120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DAC9C0-8656-4F93-A432-9DE6DA3B9C99}" type="datetimeFigureOut">
              <a:rPr lang="en-PK" smtClean="0"/>
              <a:t>9/13/22</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80A8AB1-CBF4-407E-AF55-21A47A3EA0AD}" type="slidenum">
              <a:rPr lang="en-PK" smtClean="0"/>
              <a:t>‹#›</a:t>
            </a:fld>
            <a:endParaRPr lang="en-PK"/>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427358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AC9C0-8656-4F93-A432-9DE6DA3B9C99}" type="datetimeFigureOut">
              <a:rPr lang="en-PK" smtClean="0"/>
              <a:t>9/13/22</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72381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CDAC9C0-8656-4F93-A432-9DE6DA3B9C99}" type="datetimeFigureOut">
              <a:rPr lang="en-PK" smtClean="0"/>
              <a:t>9/13/22</a:t>
            </a:fld>
            <a:endParaRPr lang="en-PK"/>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PK"/>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80A8AB1-CBF4-407E-AF55-21A47A3EA0AD}" type="slidenum">
              <a:rPr lang="en-PK" smtClean="0"/>
              <a:t>‹#›</a:t>
            </a:fld>
            <a:endParaRPr lang="en-PK"/>
          </a:p>
        </p:txBody>
      </p:sp>
    </p:spTree>
    <p:extLst>
      <p:ext uri="{BB962C8B-B14F-4D97-AF65-F5344CB8AC3E}">
        <p14:creationId xmlns:p14="http://schemas.microsoft.com/office/powerpoint/2010/main" val="2847336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CDAC9C0-8656-4F93-A432-9DE6DA3B9C99}" type="datetimeFigureOut">
              <a:rPr lang="en-PK" smtClean="0"/>
              <a:t>9/13/22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80A8AB1-CBF4-407E-AF55-21A47A3EA0AD}" type="slidenum">
              <a:rPr lang="en-PK" smtClean="0"/>
              <a:t>‹#›</a:t>
            </a:fld>
            <a:endParaRPr lang="en-PK"/>
          </a:p>
        </p:txBody>
      </p:sp>
    </p:spTree>
    <p:extLst>
      <p:ext uri="{BB962C8B-B14F-4D97-AF65-F5344CB8AC3E}">
        <p14:creationId xmlns:p14="http://schemas.microsoft.com/office/powerpoint/2010/main" val="2790983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CDAC9C0-8656-4F93-A432-9DE6DA3B9C99}" type="datetimeFigureOut">
              <a:rPr lang="en-PK" smtClean="0"/>
              <a:t>9/13/22</a:t>
            </a:fld>
            <a:endParaRPr lang="en-PK"/>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PK"/>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80A8AB1-CBF4-407E-AF55-21A47A3EA0AD}" type="slidenum">
              <a:rPr lang="en-PK" smtClean="0"/>
              <a:t>‹#›</a:t>
            </a:fld>
            <a:endParaRPr lang="en-PK"/>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631145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A6100E6-23BC-4971-B66A-0D88E275A890}"/>
              </a:ext>
            </a:extLst>
          </p:cNvPr>
          <p:cNvSpPr>
            <a:spLocks noGrp="1"/>
          </p:cNvSpPr>
          <p:nvPr>
            <p:ph type="ctrTitle"/>
          </p:nvPr>
        </p:nvSpPr>
        <p:spPr>
          <a:xfrm>
            <a:off x="4241830" y="863695"/>
            <a:ext cx="7498617" cy="4947169"/>
          </a:xfrm>
        </p:spPr>
        <p:txBody>
          <a:bodyPr anchor="ctr">
            <a:normAutofit/>
          </a:bodyPr>
          <a:lstStyle/>
          <a:p>
            <a:r>
              <a:rPr lang="en-US" sz="4400">
                <a:solidFill>
                  <a:srgbClr val="FFFFFF"/>
                </a:solidFill>
              </a:rPr>
              <a:t>CRYPTOGRAPHY</a:t>
            </a:r>
            <a:endParaRPr lang="en-PK" sz="4400">
              <a:solidFill>
                <a:srgbClr val="FFFFFF"/>
              </a:solidFill>
            </a:endParaRPr>
          </a:p>
        </p:txBody>
      </p:sp>
      <p:sp>
        <p:nvSpPr>
          <p:cNvPr id="3" name="Subtitle 2">
            <a:extLst>
              <a:ext uri="{FF2B5EF4-FFF2-40B4-BE49-F238E27FC236}">
                <a16:creationId xmlns:a16="http://schemas.microsoft.com/office/drawing/2014/main" id="{AFCACF8A-4B08-4686-8A4A-72ED9DF5566A}"/>
              </a:ext>
            </a:extLst>
          </p:cNvPr>
          <p:cNvSpPr>
            <a:spLocks noGrp="1"/>
          </p:cNvSpPr>
          <p:nvPr>
            <p:ph type="subTitle" idx="1"/>
          </p:nvPr>
        </p:nvSpPr>
        <p:spPr>
          <a:xfrm>
            <a:off x="768268" y="863695"/>
            <a:ext cx="3059854" cy="4947170"/>
          </a:xfrm>
        </p:spPr>
        <p:txBody>
          <a:bodyPr anchor="ctr">
            <a:normAutofit/>
          </a:bodyPr>
          <a:lstStyle/>
          <a:p>
            <a:pPr algn="ctr"/>
            <a:r>
              <a:rPr lang="en-US" sz="2800" dirty="0"/>
              <a:t>Lecture 4</a:t>
            </a:r>
          </a:p>
          <a:p>
            <a:pPr algn="ctr"/>
            <a:r>
              <a:rPr lang="en-US" sz="2800" dirty="0"/>
              <a:t>Instructor: </a:t>
            </a:r>
          </a:p>
          <a:p>
            <a:pPr algn="ctr"/>
            <a:r>
              <a:rPr lang="en-US" sz="2800" dirty="0"/>
              <a:t>dr. </a:t>
            </a:r>
            <a:r>
              <a:rPr lang="en-US" sz="2800" dirty="0" err="1"/>
              <a:t>zainab</a:t>
            </a:r>
            <a:r>
              <a:rPr lang="en-US" sz="2800" dirty="0"/>
              <a:t> </a:t>
            </a:r>
            <a:r>
              <a:rPr lang="en-US" sz="2800" dirty="0" err="1"/>
              <a:t>abaid</a:t>
            </a:r>
            <a:endParaRPr lang="en-PK" sz="2800"/>
          </a:p>
        </p:txBody>
      </p:sp>
      <p:sp>
        <p:nvSpPr>
          <p:cNvPr id="23" name="Rectangle 22">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271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066DB36-DCB1-4556-A704-6EEDA45309BB}"/>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Monoalphabetic: Polybius</a:t>
            </a:r>
            <a:endParaRPr lang="en-US"/>
          </a:p>
        </p:txBody>
      </p:sp>
      <p:sp>
        <p:nvSpPr>
          <p:cNvPr id="7" name="TextBox 6">
            <a:extLst>
              <a:ext uri="{FF2B5EF4-FFF2-40B4-BE49-F238E27FC236}">
                <a16:creationId xmlns:a16="http://schemas.microsoft.com/office/drawing/2014/main" id="{EE58EEBE-013B-4799-BAF9-22ECB9CEAFD5}"/>
              </a:ext>
            </a:extLst>
          </p:cNvPr>
          <p:cNvSpPr txBox="1"/>
          <p:nvPr/>
        </p:nvSpPr>
        <p:spPr>
          <a:xfrm>
            <a:off x="601255" y="1964168"/>
            <a:ext cx="3409782" cy="4036582"/>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bg1"/>
                </a:solidFill>
              </a:rPr>
              <a:t>44 23 15 13 11 44 43 11                                                                    44 34 33 44 23 15 32 11 44</a:t>
            </a:r>
          </a:p>
        </p:txBody>
      </p:sp>
      <p:pic>
        <p:nvPicPr>
          <p:cNvPr id="5" name="Picture 4">
            <a:extLst>
              <a:ext uri="{FF2B5EF4-FFF2-40B4-BE49-F238E27FC236}">
                <a16:creationId xmlns:a16="http://schemas.microsoft.com/office/drawing/2014/main" id="{AD2BF163-F8A3-41C8-B09A-B767BF96B6D8}"/>
              </a:ext>
            </a:extLst>
          </p:cNvPr>
          <p:cNvPicPr>
            <a:picLocks noChangeAspect="1"/>
          </p:cNvPicPr>
          <p:nvPr/>
        </p:nvPicPr>
        <p:blipFill>
          <a:blip r:embed="rId3"/>
          <a:stretch>
            <a:fillRect/>
          </a:stretch>
        </p:blipFill>
        <p:spPr>
          <a:xfrm>
            <a:off x="5135903" y="1111641"/>
            <a:ext cx="5801057" cy="4655348"/>
          </a:xfrm>
          <a:prstGeom prst="rect">
            <a:avLst/>
          </a:prstGeom>
        </p:spPr>
      </p:pic>
    </p:spTree>
    <p:extLst>
      <p:ext uri="{BB962C8B-B14F-4D97-AF65-F5344CB8AC3E}">
        <p14:creationId xmlns:p14="http://schemas.microsoft.com/office/powerpoint/2010/main" val="3645971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C508-0794-408E-ABCC-88FD5A90D561}"/>
              </a:ext>
            </a:extLst>
          </p:cNvPr>
          <p:cNvSpPr>
            <a:spLocks noGrp="1"/>
          </p:cNvSpPr>
          <p:nvPr>
            <p:ph type="title"/>
          </p:nvPr>
        </p:nvSpPr>
        <p:spPr/>
        <p:txBody>
          <a:bodyPr/>
          <a:lstStyle/>
          <a:p>
            <a:r>
              <a:rPr lang="en-US" dirty="0"/>
              <a:t>Rosicrucian Cipher</a:t>
            </a:r>
            <a:endParaRPr lang="en-PK" dirty="0"/>
          </a:p>
        </p:txBody>
      </p:sp>
      <p:pic>
        <p:nvPicPr>
          <p:cNvPr id="4" name="Picture 3">
            <a:extLst>
              <a:ext uri="{FF2B5EF4-FFF2-40B4-BE49-F238E27FC236}">
                <a16:creationId xmlns:a16="http://schemas.microsoft.com/office/drawing/2014/main" id="{1CBDBCA4-BFDB-4221-897E-FE1BCC53B3D2}"/>
              </a:ext>
            </a:extLst>
          </p:cNvPr>
          <p:cNvPicPr>
            <a:picLocks noChangeAspect="1"/>
          </p:cNvPicPr>
          <p:nvPr/>
        </p:nvPicPr>
        <p:blipFill rotWithShape="1">
          <a:blip r:embed="rId3"/>
          <a:srcRect t="11785"/>
          <a:stretch/>
        </p:blipFill>
        <p:spPr>
          <a:xfrm>
            <a:off x="1870364" y="2001950"/>
            <a:ext cx="8711818" cy="4140888"/>
          </a:xfrm>
          <a:prstGeom prst="rect">
            <a:avLst/>
          </a:prstGeom>
        </p:spPr>
      </p:pic>
    </p:spTree>
    <p:extLst>
      <p:ext uri="{BB962C8B-B14F-4D97-AF65-F5344CB8AC3E}">
        <p14:creationId xmlns:p14="http://schemas.microsoft.com/office/powerpoint/2010/main" val="2599616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510A-7BCA-4C4A-A617-4940BE1A28ED}"/>
              </a:ext>
            </a:extLst>
          </p:cNvPr>
          <p:cNvSpPr>
            <a:spLocks noGrp="1"/>
          </p:cNvSpPr>
          <p:nvPr>
            <p:ph type="title"/>
          </p:nvPr>
        </p:nvSpPr>
        <p:spPr/>
        <p:txBody>
          <a:bodyPr/>
          <a:lstStyle/>
          <a:p>
            <a:r>
              <a:rPr lang="en-US" dirty="0"/>
              <a:t>Polyalphabetic:</a:t>
            </a:r>
            <a:endParaRPr lang="en-PK" dirty="0"/>
          </a:p>
        </p:txBody>
      </p:sp>
      <p:pic>
        <p:nvPicPr>
          <p:cNvPr id="5" name="Picture 4" descr="A picture containing text&#10;&#10;Description automatically generated">
            <a:extLst>
              <a:ext uri="{FF2B5EF4-FFF2-40B4-BE49-F238E27FC236}">
                <a16:creationId xmlns:a16="http://schemas.microsoft.com/office/drawing/2014/main" id="{9CE1B6B0-C1B0-46DA-B1D8-10EFB696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953" y="1984242"/>
            <a:ext cx="9450094" cy="4585398"/>
          </a:xfrm>
          <a:prstGeom prst="rect">
            <a:avLst/>
          </a:prstGeom>
        </p:spPr>
      </p:pic>
    </p:spTree>
    <p:extLst>
      <p:ext uri="{BB962C8B-B14F-4D97-AF65-F5344CB8AC3E}">
        <p14:creationId xmlns:p14="http://schemas.microsoft.com/office/powerpoint/2010/main" val="321665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75D9-F4BC-4D25-8280-3D589D49F9A5}"/>
              </a:ext>
            </a:extLst>
          </p:cNvPr>
          <p:cNvSpPr>
            <a:spLocks noGrp="1"/>
          </p:cNvSpPr>
          <p:nvPr>
            <p:ph type="title"/>
          </p:nvPr>
        </p:nvSpPr>
        <p:spPr/>
        <p:txBody>
          <a:bodyPr/>
          <a:lstStyle/>
          <a:p>
            <a:r>
              <a:rPr lang="en-US" dirty="0"/>
              <a:t>Transposition: Scytale / Staff Cipher</a:t>
            </a:r>
            <a:endParaRPr lang="en-PK" dirty="0"/>
          </a:p>
        </p:txBody>
      </p:sp>
      <p:pic>
        <p:nvPicPr>
          <p:cNvPr id="4" name="Picture 3">
            <a:extLst>
              <a:ext uri="{FF2B5EF4-FFF2-40B4-BE49-F238E27FC236}">
                <a16:creationId xmlns:a16="http://schemas.microsoft.com/office/drawing/2014/main" id="{CCCCC349-BF0D-4F26-912D-F74320E50582}"/>
              </a:ext>
            </a:extLst>
          </p:cNvPr>
          <p:cNvPicPr>
            <a:picLocks noChangeAspect="1"/>
          </p:cNvPicPr>
          <p:nvPr/>
        </p:nvPicPr>
        <p:blipFill>
          <a:blip r:embed="rId2"/>
          <a:stretch>
            <a:fillRect/>
          </a:stretch>
        </p:blipFill>
        <p:spPr>
          <a:xfrm>
            <a:off x="1641030" y="1825624"/>
            <a:ext cx="8470636" cy="4764733"/>
          </a:xfrm>
          <a:prstGeom prst="rect">
            <a:avLst/>
          </a:prstGeom>
        </p:spPr>
      </p:pic>
    </p:spTree>
    <p:extLst>
      <p:ext uri="{BB962C8B-B14F-4D97-AF65-F5344CB8AC3E}">
        <p14:creationId xmlns:p14="http://schemas.microsoft.com/office/powerpoint/2010/main" val="2546458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C928-0194-4132-A47B-E8CCED0E88F9}"/>
              </a:ext>
            </a:extLst>
          </p:cNvPr>
          <p:cNvSpPr>
            <a:spLocks noGrp="1"/>
          </p:cNvSpPr>
          <p:nvPr>
            <p:ph type="title"/>
          </p:nvPr>
        </p:nvSpPr>
        <p:spPr/>
        <p:txBody>
          <a:bodyPr/>
          <a:lstStyle/>
          <a:p>
            <a:r>
              <a:rPr lang="en-US" dirty="0"/>
              <a:t>Transposition</a:t>
            </a:r>
            <a:endParaRPr lang="en-PK" dirty="0"/>
          </a:p>
        </p:txBody>
      </p:sp>
      <p:pic>
        <p:nvPicPr>
          <p:cNvPr id="5" name="Picture 4" descr="Calendar&#10;&#10;Description automatically generated">
            <a:extLst>
              <a:ext uri="{FF2B5EF4-FFF2-40B4-BE49-F238E27FC236}">
                <a16:creationId xmlns:a16="http://schemas.microsoft.com/office/drawing/2014/main" id="{D83743DD-EF98-42F3-A6A8-E79C524286FF}"/>
              </a:ext>
            </a:extLst>
          </p:cNvPr>
          <p:cNvPicPr>
            <a:picLocks noChangeAspect="1"/>
          </p:cNvPicPr>
          <p:nvPr/>
        </p:nvPicPr>
        <p:blipFill rotWithShape="1">
          <a:blip r:embed="rId2">
            <a:extLst>
              <a:ext uri="{28A0092B-C50C-407E-A947-70E740481C1C}">
                <a14:useLocalDpi xmlns:a14="http://schemas.microsoft.com/office/drawing/2010/main" val="0"/>
              </a:ext>
            </a:extLst>
          </a:blip>
          <a:srcRect t="14078" b="10430"/>
          <a:stretch/>
        </p:blipFill>
        <p:spPr>
          <a:xfrm>
            <a:off x="2630888" y="1965263"/>
            <a:ext cx="7524269" cy="4527612"/>
          </a:xfrm>
          <a:prstGeom prst="rect">
            <a:avLst/>
          </a:prstGeom>
        </p:spPr>
      </p:pic>
    </p:spTree>
    <p:extLst>
      <p:ext uri="{BB962C8B-B14F-4D97-AF65-F5344CB8AC3E}">
        <p14:creationId xmlns:p14="http://schemas.microsoft.com/office/powerpoint/2010/main" val="182674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9FB7-7DA1-4135-943D-3855E03251FF}"/>
              </a:ext>
            </a:extLst>
          </p:cNvPr>
          <p:cNvSpPr>
            <a:spLocks noGrp="1"/>
          </p:cNvSpPr>
          <p:nvPr>
            <p:ph type="title"/>
          </p:nvPr>
        </p:nvSpPr>
        <p:spPr/>
        <p:txBody>
          <a:bodyPr/>
          <a:lstStyle/>
          <a:p>
            <a:r>
              <a:rPr lang="en-US" dirty="0"/>
              <a:t>Electromechanical - Enigma</a:t>
            </a:r>
            <a:endParaRPr lang="en-PK" dirty="0"/>
          </a:p>
        </p:txBody>
      </p:sp>
      <p:pic>
        <p:nvPicPr>
          <p:cNvPr id="5" name="Content Placeholder 4" descr="A picture containing text, electronics&#10;&#10;Description automatically generated">
            <a:extLst>
              <a:ext uri="{FF2B5EF4-FFF2-40B4-BE49-F238E27FC236}">
                <a16:creationId xmlns:a16="http://schemas.microsoft.com/office/drawing/2014/main" id="{872BCA02-CFF8-4D25-8B1B-291A92B51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8206" y="1690688"/>
            <a:ext cx="4833631" cy="4351338"/>
          </a:xfrm>
        </p:spPr>
      </p:pic>
    </p:spTree>
    <p:extLst>
      <p:ext uri="{BB962C8B-B14F-4D97-AF65-F5344CB8AC3E}">
        <p14:creationId xmlns:p14="http://schemas.microsoft.com/office/powerpoint/2010/main" val="50117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F1D34AD-9792-48EC-AEA8-B18A4A6011B8}"/>
              </a:ext>
            </a:extLst>
          </p:cNvPr>
          <p:cNvSpPr>
            <a:spLocks noGrp="1"/>
          </p:cNvSpPr>
          <p:nvPr>
            <p:ph type="ctrTitle"/>
          </p:nvPr>
        </p:nvSpPr>
        <p:spPr>
          <a:xfrm>
            <a:off x="4449960" y="1507414"/>
            <a:ext cx="7295507" cy="3703320"/>
          </a:xfrm>
        </p:spPr>
        <p:txBody>
          <a:bodyPr anchor="ctr">
            <a:normAutofit/>
          </a:bodyPr>
          <a:lstStyle/>
          <a:p>
            <a:r>
              <a:rPr lang="en-US" sz="4800">
                <a:solidFill>
                  <a:schemeClr val="tx2"/>
                </a:solidFill>
              </a:rPr>
              <a:t>Steganography</a:t>
            </a:r>
            <a:endParaRPr lang="en-PK" sz="4800">
              <a:solidFill>
                <a:schemeClr val="tx2"/>
              </a:solidFill>
            </a:endParaRPr>
          </a:p>
        </p:txBody>
      </p:sp>
      <p:sp>
        <p:nvSpPr>
          <p:cNvPr id="5" name="Subtitle 4">
            <a:extLst>
              <a:ext uri="{FF2B5EF4-FFF2-40B4-BE49-F238E27FC236}">
                <a16:creationId xmlns:a16="http://schemas.microsoft.com/office/drawing/2014/main" id="{E392871F-AF38-4533-9CE4-A7E6C0212C6E}"/>
              </a:ext>
            </a:extLst>
          </p:cNvPr>
          <p:cNvSpPr>
            <a:spLocks noGrp="1"/>
          </p:cNvSpPr>
          <p:nvPr>
            <p:ph type="subTitle" idx="1"/>
          </p:nvPr>
        </p:nvSpPr>
        <p:spPr>
          <a:xfrm>
            <a:off x="444342" y="1507414"/>
            <a:ext cx="3330781" cy="3703320"/>
          </a:xfrm>
          <a:ln w="57150">
            <a:noFill/>
          </a:ln>
        </p:spPr>
        <p:txBody>
          <a:bodyPr anchor="ctr">
            <a:normAutofit/>
          </a:bodyPr>
          <a:lstStyle/>
          <a:p>
            <a:pPr algn="r"/>
            <a:endParaRPr lang="en-PK" sz="2000">
              <a:solidFill>
                <a:schemeClr val="tx2"/>
              </a:solidFill>
            </a:endParaRPr>
          </a:p>
        </p:txBody>
      </p:sp>
      <p:sp>
        <p:nvSpPr>
          <p:cNvPr id="12" name="Rectangle 11">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652918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DE6B-EBDF-43AC-9D58-0342166D58AA}"/>
              </a:ext>
            </a:extLst>
          </p:cNvPr>
          <p:cNvSpPr>
            <a:spLocks noGrp="1"/>
          </p:cNvSpPr>
          <p:nvPr>
            <p:ph type="title"/>
          </p:nvPr>
        </p:nvSpPr>
        <p:spPr/>
        <p:txBody>
          <a:bodyPr/>
          <a:lstStyle/>
          <a:p>
            <a:r>
              <a:rPr lang="en-US" dirty="0"/>
              <a:t>Wax Tablet</a:t>
            </a:r>
            <a:endParaRPr lang="en-PK" dirty="0"/>
          </a:p>
        </p:txBody>
      </p:sp>
      <p:pic>
        <p:nvPicPr>
          <p:cNvPr id="5" name="Content Placeholder 4" descr="A close-up of a plaque&#10;&#10;Description automatically generated with low confidence">
            <a:extLst>
              <a:ext uri="{FF2B5EF4-FFF2-40B4-BE49-F238E27FC236}">
                <a16:creationId xmlns:a16="http://schemas.microsoft.com/office/drawing/2014/main" id="{BA80DD50-283D-45B4-8C2F-CE56F2EA5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632" y="2181225"/>
            <a:ext cx="5882736" cy="3678238"/>
          </a:xfrm>
        </p:spPr>
      </p:pic>
    </p:spTree>
    <p:extLst>
      <p:ext uri="{BB962C8B-B14F-4D97-AF65-F5344CB8AC3E}">
        <p14:creationId xmlns:p14="http://schemas.microsoft.com/office/powerpoint/2010/main" val="395583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9451-8152-4524-8BEE-022AD917BE7C}"/>
              </a:ext>
            </a:extLst>
          </p:cNvPr>
          <p:cNvSpPr>
            <a:spLocks noGrp="1"/>
          </p:cNvSpPr>
          <p:nvPr>
            <p:ph type="title"/>
          </p:nvPr>
        </p:nvSpPr>
        <p:spPr/>
        <p:txBody>
          <a:bodyPr/>
          <a:lstStyle/>
          <a:p>
            <a:r>
              <a:rPr lang="en-US" dirty="0"/>
              <a:t>Messenger</a:t>
            </a:r>
            <a:endParaRPr lang="en-PK" dirty="0"/>
          </a:p>
        </p:txBody>
      </p:sp>
      <p:pic>
        <p:nvPicPr>
          <p:cNvPr id="5" name="Picture 4" descr="A picture containing text, outdoor, old&#10;&#10;Description automatically generated">
            <a:extLst>
              <a:ext uri="{FF2B5EF4-FFF2-40B4-BE49-F238E27FC236}">
                <a16:creationId xmlns:a16="http://schemas.microsoft.com/office/drawing/2014/main" id="{95911073-ABE7-4232-8718-FC64F0D6D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873" y="2277153"/>
            <a:ext cx="7599554" cy="4340007"/>
          </a:xfrm>
          <a:prstGeom prst="rect">
            <a:avLst/>
          </a:prstGeom>
        </p:spPr>
      </p:pic>
    </p:spTree>
    <p:extLst>
      <p:ext uri="{BB962C8B-B14F-4D97-AF65-F5344CB8AC3E}">
        <p14:creationId xmlns:p14="http://schemas.microsoft.com/office/powerpoint/2010/main" val="251262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4959-519D-4F66-9E60-2B0DDF08AFAA}"/>
              </a:ext>
            </a:extLst>
          </p:cNvPr>
          <p:cNvSpPr>
            <a:spLocks noGrp="1"/>
          </p:cNvSpPr>
          <p:nvPr>
            <p:ph type="title"/>
          </p:nvPr>
        </p:nvSpPr>
        <p:spPr/>
        <p:txBody>
          <a:bodyPr/>
          <a:lstStyle/>
          <a:p>
            <a:r>
              <a:rPr lang="en-US" dirty="0"/>
              <a:t>Invisible Ink</a:t>
            </a:r>
            <a:endParaRPr lang="en-PK" dirty="0"/>
          </a:p>
        </p:txBody>
      </p:sp>
      <p:pic>
        <p:nvPicPr>
          <p:cNvPr id="8" name="Picture 7" descr="Text&#10;&#10;Description automatically generated">
            <a:extLst>
              <a:ext uri="{FF2B5EF4-FFF2-40B4-BE49-F238E27FC236}">
                <a16:creationId xmlns:a16="http://schemas.microsoft.com/office/drawing/2014/main" id="{E96A5B36-8F77-456B-B807-8CB198016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744" y="2056488"/>
            <a:ext cx="6808955" cy="4337377"/>
          </a:xfrm>
          <a:prstGeom prst="rect">
            <a:avLst/>
          </a:prstGeom>
        </p:spPr>
      </p:pic>
    </p:spTree>
    <p:extLst>
      <p:ext uri="{BB962C8B-B14F-4D97-AF65-F5344CB8AC3E}">
        <p14:creationId xmlns:p14="http://schemas.microsoft.com/office/powerpoint/2010/main" val="97493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6E700-0E8B-13FB-74ED-1DBAD9E842E5}"/>
              </a:ext>
            </a:extLst>
          </p:cNvPr>
          <p:cNvSpPr>
            <a:spLocks noGrp="1"/>
          </p:cNvSpPr>
          <p:nvPr>
            <p:ph type="title"/>
          </p:nvPr>
        </p:nvSpPr>
        <p:spPr/>
        <p:txBody>
          <a:bodyPr/>
          <a:lstStyle/>
          <a:p>
            <a:r>
              <a:rPr lang="en-US" dirty="0"/>
              <a:t>Part 1</a:t>
            </a:r>
          </a:p>
        </p:txBody>
      </p:sp>
      <p:sp>
        <p:nvSpPr>
          <p:cNvPr id="5" name="Text Placeholder 4">
            <a:extLst>
              <a:ext uri="{FF2B5EF4-FFF2-40B4-BE49-F238E27FC236}">
                <a16:creationId xmlns:a16="http://schemas.microsoft.com/office/drawing/2014/main" id="{3C31C738-EED6-F834-EFAC-FACF1E559A3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183201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0CF3-7F77-4EA2-BC65-FC4817D4E876}"/>
              </a:ext>
            </a:extLst>
          </p:cNvPr>
          <p:cNvSpPr>
            <a:spLocks noGrp="1"/>
          </p:cNvSpPr>
          <p:nvPr>
            <p:ph type="title"/>
          </p:nvPr>
        </p:nvSpPr>
        <p:spPr>
          <a:xfrm>
            <a:off x="581192" y="702156"/>
            <a:ext cx="11029616" cy="1013800"/>
          </a:xfrm>
        </p:spPr>
        <p:txBody>
          <a:bodyPr>
            <a:normAutofit/>
          </a:bodyPr>
          <a:lstStyle/>
          <a:p>
            <a:r>
              <a:rPr lang="en-US"/>
              <a:t>Microdots</a:t>
            </a:r>
            <a:endParaRPr lang="en-PK" dirty="0"/>
          </a:p>
        </p:txBody>
      </p:sp>
      <p:sp>
        <p:nvSpPr>
          <p:cNvPr id="13" name="Rectangle 12">
            <a:extLst>
              <a:ext uri="{FF2B5EF4-FFF2-40B4-BE49-F238E27FC236}">
                <a16:creationId xmlns:a16="http://schemas.microsoft.com/office/drawing/2014/main" id="{63B00090-190F-42B0-8518-3093C0D63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62;p29" descr="x-vin">
            <a:extLst>
              <a:ext uri="{FF2B5EF4-FFF2-40B4-BE49-F238E27FC236}">
                <a16:creationId xmlns:a16="http://schemas.microsoft.com/office/drawing/2014/main" id="{6EFF9E6B-8328-4575-BA15-8753336CCE05}"/>
              </a:ext>
            </a:extLst>
          </p:cNvPr>
          <p:cNvPicPr preferRelativeResize="0">
            <a:picLocks/>
          </p:cNvPicPr>
          <p:nvPr/>
        </p:nvPicPr>
        <p:blipFill rotWithShape="1">
          <a:blip r:embed="rId2"/>
          <a:stretch/>
        </p:blipFill>
        <p:spPr>
          <a:xfrm>
            <a:off x="657225" y="3074510"/>
            <a:ext cx="2445939" cy="2222310"/>
          </a:xfrm>
          <a:prstGeom prst="rect">
            <a:avLst/>
          </a:prstGeom>
          <a:noFill/>
        </p:spPr>
      </p:pic>
      <p:pic>
        <p:nvPicPr>
          <p:cNvPr id="5" name="Content Placeholder 4">
            <a:extLst>
              <a:ext uri="{FF2B5EF4-FFF2-40B4-BE49-F238E27FC236}">
                <a16:creationId xmlns:a16="http://schemas.microsoft.com/office/drawing/2014/main" id="{E3A25477-1A05-4694-9E3E-4197FCF8B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140" y="2519267"/>
            <a:ext cx="2445939" cy="3362115"/>
          </a:xfrm>
          <a:prstGeom prst="rect">
            <a:avLst/>
          </a:prstGeom>
        </p:spPr>
      </p:pic>
      <p:sp>
        <p:nvSpPr>
          <p:cNvPr id="12" name="Content Placeholder 9">
            <a:extLst>
              <a:ext uri="{FF2B5EF4-FFF2-40B4-BE49-F238E27FC236}">
                <a16:creationId xmlns:a16="http://schemas.microsoft.com/office/drawing/2014/main" id="{CB7FDC0F-A269-382E-9382-BC7F42C35908}"/>
              </a:ext>
            </a:extLst>
          </p:cNvPr>
          <p:cNvSpPr>
            <a:spLocks noGrp="1"/>
          </p:cNvSpPr>
          <p:nvPr>
            <p:ph idx="1"/>
          </p:nvPr>
        </p:nvSpPr>
        <p:spPr>
          <a:xfrm>
            <a:off x="6335805" y="2180496"/>
            <a:ext cx="5275001" cy="4045683"/>
          </a:xfrm>
        </p:spPr>
        <p:txBody>
          <a:bodyPr>
            <a:normAutofit/>
          </a:bodyPr>
          <a:lstStyle/>
          <a:p>
            <a:endParaRPr lang="en-US"/>
          </a:p>
        </p:txBody>
      </p:sp>
    </p:spTree>
    <p:extLst>
      <p:ext uri="{BB962C8B-B14F-4D97-AF65-F5344CB8AC3E}">
        <p14:creationId xmlns:p14="http://schemas.microsoft.com/office/powerpoint/2010/main" val="49305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7412-58E2-4379-A023-777159A83423}"/>
              </a:ext>
            </a:extLst>
          </p:cNvPr>
          <p:cNvSpPr>
            <a:spLocks noGrp="1"/>
          </p:cNvSpPr>
          <p:nvPr>
            <p:ph type="title"/>
          </p:nvPr>
        </p:nvSpPr>
        <p:spPr/>
        <p:txBody>
          <a:bodyPr/>
          <a:lstStyle/>
          <a:p>
            <a:r>
              <a:rPr lang="en-US" dirty="0"/>
              <a:t>Hiding message within text</a:t>
            </a:r>
            <a:endParaRPr lang="en-PK" dirty="0"/>
          </a:p>
        </p:txBody>
      </p:sp>
      <p:sp>
        <p:nvSpPr>
          <p:cNvPr id="3" name="Content Placeholder 2">
            <a:extLst>
              <a:ext uri="{FF2B5EF4-FFF2-40B4-BE49-F238E27FC236}">
                <a16:creationId xmlns:a16="http://schemas.microsoft.com/office/drawing/2014/main" id="{E409C201-94E0-46E8-823B-2F6C04D4EA85}"/>
              </a:ext>
            </a:extLst>
          </p:cNvPr>
          <p:cNvSpPr>
            <a:spLocks noGrp="1"/>
          </p:cNvSpPr>
          <p:nvPr>
            <p:ph idx="1"/>
          </p:nvPr>
        </p:nvSpPr>
        <p:spPr/>
        <p:txBody>
          <a:bodyPr/>
          <a:lstStyle/>
          <a:p>
            <a:pPr marL="336550" lvl="0" indent="-336550" algn="l" rtl="0">
              <a:lnSpc>
                <a:spcPct val="90000"/>
              </a:lnSpc>
              <a:spcBef>
                <a:spcPts val="0"/>
              </a:spcBef>
              <a:spcAft>
                <a:spcPts val="0"/>
              </a:spcAft>
              <a:buClr>
                <a:srgbClr val="000000"/>
              </a:buClr>
              <a:buSzPts val="2800"/>
              <a:buFont typeface="Noto Sans Symbols"/>
              <a:buChar char="▪"/>
            </a:pPr>
            <a:r>
              <a:rPr lang="en-US" sz="2800" b="0" i="0" u="none" dirty="0">
                <a:solidFill>
                  <a:srgbClr val="000000"/>
                </a:solidFill>
                <a:ea typeface="Times New Roman"/>
                <a:cs typeface="Times New Roman"/>
                <a:sym typeface="Times New Roman"/>
              </a:rPr>
              <a:t>An actual message from a German spy</a:t>
            </a:r>
            <a:endParaRPr lang="en-US" dirty="0"/>
          </a:p>
          <a:p>
            <a:pPr marL="736600" lvl="1" indent="-279400" algn="l" rtl="0">
              <a:lnSpc>
                <a:spcPct val="90000"/>
              </a:lnSpc>
              <a:spcBef>
                <a:spcPts val="700"/>
              </a:spcBef>
              <a:spcAft>
                <a:spcPts val="0"/>
              </a:spcAft>
              <a:buClr>
                <a:srgbClr val="000000"/>
              </a:buClr>
              <a:buSzPts val="2040"/>
              <a:buFont typeface="Noto Sans Symbols"/>
              <a:buChar char="▪"/>
            </a:pPr>
            <a:r>
              <a:rPr lang="en-US" sz="2400" b="0" i="0" u="none" dirty="0">
                <a:solidFill>
                  <a:srgbClr val="000000"/>
                </a:solidFill>
                <a:ea typeface="Times New Roman"/>
                <a:cs typeface="Times New Roman"/>
                <a:sym typeface="Times New Roman"/>
              </a:rPr>
              <a:t>read second letter in each word</a:t>
            </a:r>
            <a:endParaRPr lang="en-US" sz="2800" b="0" i="0" u="none" dirty="0">
              <a:solidFill>
                <a:srgbClr val="000000"/>
              </a:solidFill>
              <a:ea typeface="Times New Roman"/>
              <a:cs typeface="Times New Roman"/>
              <a:sym typeface="Times New Roman"/>
            </a:endParaRPr>
          </a:p>
          <a:p>
            <a:pPr marL="336550" lvl="0" indent="-336550" algn="l" rtl="0">
              <a:lnSpc>
                <a:spcPct val="90000"/>
              </a:lnSpc>
              <a:spcBef>
                <a:spcPts val="1200"/>
              </a:spcBef>
              <a:spcAft>
                <a:spcPts val="0"/>
              </a:spcAft>
              <a:buSzPts val="2800"/>
              <a:buNone/>
            </a:pPr>
            <a:r>
              <a:rPr lang="en-US" sz="2800" b="0" i="0" u="none" dirty="0">
                <a:solidFill>
                  <a:schemeClr val="dk1"/>
                </a:solidFill>
                <a:ea typeface="Times New Roman"/>
                <a:cs typeface="Times New Roman"/>
                <a:sym typeface="Times New Roman"/>
              </a:rPr>
              <a:t>“A</a:t>
            </a:r>
            <a:r>
              <a:rPr lang="en-US" sz="3600" b="0" i="0" u="none" dirty="0">
                <a:solidFill>
                  <a:schemeClr val="dk1"/>
                </a:solidFill>
                <a:ea typeface="Times New Roman"/>
                <a:cs typeface="Times New Roman"/>
                <a:sym typeface="Times New Roman"/>
              </a:rPr>
              <a:t>p</a:t>
            </a:r>
            <a:r>
              <a:rPr lang="en-US" sz="2800" b="0" i="0" u="none" dirty="0">
                <a:solidFill>
                  <a:schemeClr val="dk1"/>
                </a:solidFill>
                <a:ea typeface="Times New Roman"/>
                <a:cs typeface="Times New Roman"/>
                <a:sym typeface="Times New Roman"/>
              </a:rPr>
              <a:t>parently, n</a:t>
            </a:r>
            <a:r>
              <a:rPr lang="en-US" sz="3600" b="0" i="0" u="none" dirty="0">
                <a:solidFill>
                  <a:schemeClr val="dk1"/>
                </a:solidFill>
                <a:ea typeface="Times New Roman"/>
                <a:cs typeface="Times New Roman"/>
                <a:sym typeface="Times New Roman"/>
              </a:rPr>
              <a:t>e</a:t>
            </a:r>
            <a:r>
              <a:rPr lang="en-US" sz="2800" b="0" i="0" u="none" dirty="0">
                <a:solidFill>
                  <a:schemeClr val="dk1"/>
                </a:solidFill>
                <a:ea typeface="Times New Roman"/>
                <a:cs typeface="Times New Roman"/>
                <a:sym typeface="Times New Roman"/>
              </a:rPr>
              <a:t>utral’s p</a:t>
            </a:r>
            <a:r>
              <a:rPr lang="en-US" sz="3600" b="0" i="0" u="none" dirty="0">
                <a:solidFill>
                  <a:schemeClr val="dk1"/>
                </a:solidFill>
                <a:ea typeface="Times New Roman"/>
                <a:cs typeface="Times New Roman"/>
                <a:sym typeface="Times New Roman"/>
              </a:rPr>
              <a:t>r</a:t>
            </a:r>
            <a:r>
              <a:rPr lang="en-US" sz="2800" b="0" i="0" u="none" dirty="0">
                <a:solidFill>
                  <a:schemeClr val="dk1"/>
                </a:solidFill>
                <a:ea typeface="Times New Roman"/>
                <a:cs typeface="Times New Roman"/>
                <a:sym typeface="Times New Roman"/>
              </a:rPr>
              <a:t>otest i</a:t>
            </a:r>
            <a:r>
              <a:rPr lang="en-US" sz="3600" b="0" i="0" u="none" dirty="0">
                <a:solidFill>
                  <a:schemeClr val="dk1"/>
                </a:solidFill>
                <a:ea typeface="Times New Roman"/>
                <a:cs typeface="Times New Roman"/>
                <a:sym typeface="Times New Roman"/>
              </a:rPr>
              <a:t>s</a:t>
            </a:r>
            <a:r>
              <a:rPr lang="en-US" sz="2800" b="0" i="0" u="none" dirty="0">
                <a:solidFill>
                  <a:schemeClr val="dk1"/>
                </a:solidFill>
                <a:ea typeface="Times New Roman"/>
                <a:cs typeface="Times New Roman"/>
                <a:sym typeface="Times New Roman"/>
              </a:rPr>
              <a:t> t</a:t>
            </a:r>
            <a:r>
              <a:rPr lang="en-US" sz="3600" b="0" i="0" u="none" dirty="0">
                <a:solidFill>
                  <a:schemeClr val="dk1"/>
                </a:solidFill>
                <a:ea typeface="Times New Roman"/>
                <a:cs typeface="Times New Roman"/>
                <a:sym typeface="Times New Roman"/>
              </a:rPr>
              <a:t>h</a:t>
            </a:r>
            <a:r>
              <a:rPr lang="en-US" sz="2800" b="0" i="0" u="none" dirty="0">
                <a:solidFill>
                  <a:schemeClr val="dk1"/>
                </a:solidFill>
                <a:ea typeface="Times New Roman"/>
                <a:cs typeface="Times New Roman"/>
                <a:sym typeface="Times New Roman"/>
              </a:rPr>
              <a:t>oroughly d</a:t>
            </a:r>
            <a:r>
              <a:rPr lang="en-US" sz="3600" b="0" i="0" u="none" dirty="0">
                <a:solidFill>
                  <a:schemeClr val="dk1"/>
                </a:solidFill>
                <a:ea typeface="Times New Roman"/>
                <a:cs typeface="Times New Roman"/>
                <a:sym typeface="Times New Roman"/>
              </a:rPr>
              <a:t>i</a:t>
            </a:r>
            <a:r>
              <a:rPr lang="en-US" sz="2800" b="0" i="0" u="none" dirty="0">
                <a:solidFill>
                  <a:schemeClr val="dk1"/>
                </a:solidFill>
                <a:ea typeface="Times New Roman"/>
                <a:cs typeface="Times New Roman"/>
                <a:sym typeface="Times New Roman"/>
              </a:rPr>
              <a:t>scounted a</a:t>
            </a:r>
            <a:r>
              <a:rPr lang="en-US" sz="3600" b="0" i="0" u="none" dirty="0">
                <a:solidFill>
                  <a:schemeClr val="dk1"/>
                </a:solidFill>
                <a:ea typeface="Times New Roman"/>
                <a:cs typeface="Times New Roman"/>
                <a:sym typeface="Times New Roman"/>
              </a:rPr>
              <a:t>n</a:t>
            </a:r>
            <a:r>
              <a:rPr lang="en-US" sz="2800" b="0" i="0" u="none" dirty="0">
                <a:solidFill>
                  <a:schemeClr val="dk1"/>
                </a:solidFill>
                <a:ea typeface="Times New Roman"/>
                <a:cs typeface="Times New Roman"/>
                <a:sym typeface="Times New Roman"/>
              </a:rPr>
              <a:t>d i</a:t>
            </a:r>
            <a:r>
              <a:rPr lang="en-US" sz="3600" b="0" i="0" u="none" dirty="0">
                <a:solidFill>
                  <a:schemeClr val="dk1"/>
                </a:solidFill>
                <a:ea typeface="Times New Roman"/>
                <a:cs typeface="Times New Roman"/>
                <a:sym typeface="Times New Roman"/>
              </a:rPr>
              <a:t>g</a:t>
            </a:r>
            <a:r>
              <a:rPr lang="en-US" sz="2800" b="0" i="0" u="none" dirty="0">
                <a:solidFill>
                  <a:schemeClr val="dk1"/>
                </a:solidFill>
                <a:ea typeface="Times New Roman"/>
                <a:cs typeface="Times New Roman"/>
                <a:sym typeface="Times New Roman"/>
              </a:rPr>
              <a:t>nored. </a:t>
            </a:r>
            <a:r>
              <a:rPr lang="en-US" sz="2800" b="0" i="0" u="none" dirty="0" err="1">
                <a:solidFill>
                  <a:schemeClr val="dk1"/>
                </a:solidFill>
                <a:ea typeface="Times New Roman"/>
                <a:cs typeface="Times New Roman"/>
                <a:sym typeface="Times New Roman"/>
              </a:rPr>
              <a:t>I</a:t>
            </a:r>
            <a:r>
              <a:rPr lang="en-US" sz="3600" b="0" i="0" u="none" dirty="0" err="1">
                <a:solidFill>
                  <a:schemeClr val="dk1"/>
                </a:solidFill>
                <a:ea typeface="Times New Roman"/>
                <a:cs typeface="Times New Roman"/>
                <a:sym typeface="Times New Roman"/>
              </a:rPr>
              <a:t>s</a:t>
            </a:r>
            <a:r>
              <a:rPr lang="en-US" sz="2800" b="0" i="0" u="none" dirty="0" err="1">
                <a:solidFill>
                  <a:schemeClr val="dk1"/>
                </a:solidFill>
                <a:ea typeface="Times New Roman"/>
                <a:cs typeface="Times New Roman"/>
                <a:sym typeface="Times New Roman"/>
              </a:rPr>
              <a:t>man</a:t>
            </a:r>
            <a:r>
              <a:rPr lang="en-US" sz="2800" b="0" i="0" u="none" dirty="0">
                <a:solidFill>
                  <a:schemeClr val="dk1"/>
                </a:solidFill>
                <a:ea typeface="Times New Roman"/>
                <a:cs typeface="Times New Roman"/>
                <a:sym typeface="Times New Roman"/>
              </a:rPr>
              <a:t> h</a:t>
            </a:r>
            <a:r>
              <a:rPr lang="en-US" sz="3600" b="0" i="0" u="none" dirty="0">
                <a:solidFill>
                  <a:schemeClr val="dk1"/>
                </a:solidFill>
                <a:ea typeface="Times New Roman"/>
                <a:cs typeface="Times New Roman"/>
                <a:sym typeface="Times New Roman"/>
              </a:rPr>
              <a:t>a</a:t>
            </a:r>
            <a:r>
              <a:rPr lang="en-US" sz="2800" b="0" i="0" u="none" dirty="0">
                <a:solidFill>
                  <a:schemeClr val="dk1"/>
                </a:solidFill>
                <a:ea typeface="Times New Roman"/>
                <a:cs typeface="Times New Roman"/>
                <a:sym typeface="Times New Roman"/>
              </a:rPr>
              <a:t>rd h</a:t>
            </a:r>
            <a:r>
              <a:rPr lang="en-US" sz="3600" b="0" i="0" u="none" dirty="0">
                <a:solidFill>
                  <a:schemeClr val="dk1"/>
                </a:solidFill>
                <a:ea typeface="Times New Roman"/>
                <a:cs typeface="Times New Roman"/>
                <a:sym typeface="Times New Roman"/>
              </a:rPr>
              <a:t>i</a:t>
            </a:r>
            <a:r>
              <a:rPr lang="en-US" sz="2800" b="0" i="0" u="none" dirty="0">
                <a:solidFill>
                  <a:schemeClr val="dk1"/>
                </a:solidFill>
                <a:ea typeface="Times New Roman"/>
                <a:cs typeface="Times New Roman"/>
                <a:sym typeface="Times New Roman"/>
              </a:rPr>
              <a:t>t. B</a:t>
            </a:r>
            <a:r>
              <a:rPr lang="en-US" sz="3600" b="0" i="0" u="none" dirty="0">
                <a:solidFill>
                  <a:schemeClr val="dk1"/>
                </a:solidFill>
                <a:ea typeface="Times New Roman"/>
                <a:cs typeface="Times New Roman"/>
                <a:sym typeface="Times New Roman"/>
              </a:rPr>
              <a:t>l</a:t>
            </a:r>
            <a:r>
              <a:rPr lang="en-US" sz="2800" b="0" i="0" u="none" dirty="0">
                <a:solidFill>
                  <a:schemeClr val="dk1"/>
                </a:solidFill>
                <a:ea typeface="Times New Roman"/>
                <a:cs typeface="Times New Roman"/>
                <a:sym typeface="Times New Roman"/>
              </a:rPr>
              <a:t>ockade i</a:t>
            </a:r>
            <a:r>
              <a:rPr lang="en-US" sz="3600" b="0" i="0" u="none" dirty="0">
                <a:solidFill>
                  <a:schemeClr val="dk1"/>
                </a:solidFill>
                <a:ea typeface="Times New Roman"/>
                <a:cs typeface="Times New Roman"/>
                <a:sym typeface="Times New Roman"/>
              </a:rPr>
              <a:t>s</a:t>
            </a:r>
            <a:r>
              <a:rPr lang="en-US" sz="2800" b="0" i="0" u="none" dirty="0">
                <a:solidFill>
                  <a:schemeClr val="dk1"/>
                </a:solidFill>
                <a:ea typeface="Times New Roman"/>
                <a:cs typeface="Times New Roman"/>
                <a:sym typeface="Times New Roman"/>
              </a:rPr>
              <a:t>sue a</a:t>
            </a:r>
            <a:r>
              <a:rPr lang="en-US" sz="3600" b="0" i="0" u="none" dirty="0">
                <a:solidFill>
                  <a:schemeClr val="dk1"/>
                </a:solidFill>
                <a:ea typeface="Times New Roman"/>
                <a:cs typeface="Times New Roman"/>
                <a:sym typeface="Times New Roman"/>
              </a:rPr>
              <a:t>f</a:t>
            </a:r>
            <a:r>
              <a:rPr lang="en-US" sz="2800" b="0" i="0" u="none" dirty="0">
                <a:solidFill>
                  <a:schemeClr val="dk1"/>
                </a:solidFill>
                <a:ea typeface="Times New Roman"/>
                <a:cs typeface="Times New Roman"/>
                <a:sym typeface="Times New Roman"/>
              </a:rPr>
              <a:t>fect p</a:t>
            </a:r>
            <a:r>
              <a:rPr lang="en-US" sz="3600" b="0" i="0" u="none" dirty="0">
                <a:solidFill>
                  <a:schemeClr val="dk1"/>
                </a:solidFill>
                <a:ea typeface="Times New Roman"/>
                <a:cs typeface="Times New Roman"/>
                <a:sym typeface="Times New Roman"/>
              </a:rPr>
              <a:t>r</a:t>
            </a:r>
            <a:r>
              <a:rPr lang="en-US" sz="2800" b="0" i="0" u="none" dirty="0">
                <a:solidFill>
                  <a:schemeClr val="dk1"/>
                </a:solidFill>
                <a:ea typeface="Times New Roman"/>
                <a:cs typeface="Times New Roman"/>
                <a:sym typeface="Times New Roman"/>
              </a:rPr>
              <a:t>etext f</a:t>
            </a:r>
            <a:r>
              <a:rPr lang="en-US" sz="3600" b="0" i="0" u="none" dirty="0">
                <a:solidFill>
                  <a:schemeClr val="dk1"/>
                </a:solidFill>
                <a:ea typeface="Times New Roman"/>
                <a:cs typeface="Times New Roman"/>
                <a:sym typeface="Times New Roman"/>
              </a:rPr>
              <a:t>o</a:t>
            </a:r>
            <a:r>
              <a:rPr lang="en-US" sz="2800" b="0" i="0" u="none" dirty="0">
                <a:solidFill>
                  <a:schemeClr val="dk1"/>
                </a:solidFill>
                <a:ea typeface="Times New Roman"/>
                <a:cs typeface="Times New Roman"/>
                <a:sym typeface="Times New Roman"/>
              </a:rPr>
              <a:t>r e</a:t>
            </a:r>
            <a:r>
              <a:rPr lang="en-US" sz="3600" b="0" i="0" u="none" dirty="0">
                <a:solidFill>
                  <a:schemeClr val="dk1"/>
                </a:solidFill>
                <a:ea typeface="Times New Roman"/>
                <a:cs typeface="Times New Roman"/>
                <a:sym typeface="Times New Roman"/>
              </a:rPr>
              <a:t>m</a:t>
            </a:r>
            <a:r>
              <a:rPr lang="en-US" sz="2800" b="0" i="0" u="none" dirty="0">
                <a:solidFill>
                  <a:schemeClr val="dk1"/>
                </a:solidFill>
                <a:ea typeface="Times New Roman"/>
                <a:cs typeface="Times New Roman"/>
                <a:sym typeface="Times New Roman"/>
              </a:rPr>
              <a:t>bargo o</a:t>
            </a:r>
            <a:r>
              <a:rPr lang="en-US" sz="3600" b="0" i="0" u="none" dirty="0">
                <a:solidFill>
                  <a:schemeClr val="dk1"/>
                </a:solidFill>
                <a:ea typeface="Times New Roman"/>
                <a:cs typeface="Times New Roman"/>
                <a:sym typeface="Times New Roman"/>
              </a:rPr>
              <a:t>n</a:t>
            </a:r>
            <a:r>
              <a:rPr lang="en-US" sz="2800" b="0" i="0" u="none" dirty="0">
                <a:solidFill>
                  <a:schemeClr val="dk1"/>
                </a:solidFill>
                <a:ea typeface="Times New Roman"/>
                <a:cs typeface="Times New Roman"/>
                <a:sym typeface="Times New Roman"/>
              </a:rPr>
              <a:t> b</a:t>
            </a:r>
            <a:r>
              <a:rPr lang="en-US" sz="3600" b="0" i="0" u="none" dirty="0">
                <a:solidFill>
                  <a:schemeClr val="dk1"/>
                </a:solidFill>
                <a:ea typeface="Times New Roman"/>
                <a:cs typeface="Times New Roman"/>
                <a:sym typeface="Times New Roman"/>
              </a:rPr>
              <a:t>y</a:t>
            </a:r>
            <a:r>
              <a:rPr lang="en-US" sz="2800" b="0" i="0" u="none" dirty="0">
                <a:solidFill>
                  <a:schemeClr val="dk1"/>
                </a:solidFill>
                <a:ea typeface="Times New Roman"/>
                <a:cs typeface="Times New Roman"/>
                <a:sym typeface="Times New Roman"/>
              </a:rPr>
              <a:t> p</a:t>
            </a:r>
            <a:r>
              <a:rPr lang="en-US" sz="3600" b="0" i="0" u="none" dirty="0">
                <a:solidFill>
                  <a:schemeClr val="dk1"/>
                </a:solidFill>
                <a:ea typeface="Times New Roman"/>
                <a:cs typeface="Times New Roman"/>
                <a:sym typeface="Times New Roman"/>
              </a:rPr>
              <a:t>r</a:t>
            </a:r>
            <a:r>
              <a:rPr lang="en-US" sz="2800" b="0" i="0" u="none" dirty="0">
                <a:solidFill>
                  <a:schemeClr val="dk1"/>
                </a:solidFill>
                <a:ea typeface="Times New Roman"/>
                <a:cs typeface="Times New Roman"/>
                <a:sym typeface="Times New Roman"/>
              </a:rPr>
              <a:t>oducts, e</a:t>
            </a:r>
            <a:r>
              <a:rPr lang="en-US" sz="3600" b="0" i="0" u="none" dirty="0">
                <a:solidFill>
                  <a:schemeClr val="dk1"/>
                </a:solidFill>
                <a:ea typeface="Times New Roman"/>
                <a:cs typeface="Times New Roman"/>
                <a:sym typeface="Times New Roman"/>
              </a:rPr>
              <a:t>j</a:t>
            </a:r>
            <a:r>
              <a:rPr lang="en-US" sz="2800" b="0" i="0" u="none" dirty="0">
                <a:solidFill>
                  <a:schemeClr val="dk1"/>
                </a:solidFill>
                <a:ea typeface="Times New Roman"/>
                <a:cs typeface="Times New Roman"/>
                <a:sym typeface="Times New Roman"/>
              </a:rPr>
              <a:t>ecting </a:t>
            </a:r>
            <a:r>
              <a:rPr lang="en-US" sz="2800" b="0" i="0" u="none" dirty="0" err="1">
                <a:solidFill>
                  <a:schemeClr val="dk1"/>
                </a:solidFill>
                <a:ea typeface="Times New Roman"/>
                <a:cs typeface="Times New Roman"/>
                <a:sym typeface="Times New Roman"/>
              </a:rPr>
              <a:t>s</a:t>
            </a:r>
            <a:r>
              <a:rPr lang="en-US" sz="3600" b="0" i="0" u="none" dirty="0" err="1">
                <a:solidFill>
                  <a:schemeClr val="dk1"/>
                </a:solidFill>
                <a:ea typeface="Times New Roman"/>
                <a:cs typeface="Times New Roman"/>
                <a:sym typeface="Times New Roman"/>
              </a:rPr>
              <a:t>u</a:t>
            </a:r>
            <a:r>
              <a:rPr lang="en-US" sz="2800" b="0" i="0" u="none" dirty="0" err="1">
                <a:solidFill>
                  <a:schemeClr val="dk1"/>
                </a:solidFill>
                <a:ea typeface="Times New Roman"/>
                <a:cs typeface="Times New Roman"/>
                <a:sym typeface="Times New Roman"/>
              </a:rPr>
              <a:t>ets</a:t>
            </a:r>
            <a:r>
              <a:rPr lang="en-US" sz="2800" b="0" i="0" u="none" dirty="0">
                <a:solidFill>
                  <a:schemeClr val="dk1"/>
                </a:solidFill>
                <a:ea typeface="Times New Roman"/>
                <a:cs typeface="Times New Roman"/>
                <a:sym typeface="Times New Roman"/>
              </a:rPr>
              <a:t> a</a:t>
            </a:r>
            <a:r>
              <a:rPr lang="en-US" sz="3600" b="0" i="0" u="none" dirty="0">
                <a:solidFill>
                  <a:schemeClr val="dk1"/>
                </a:solidFill>
                <a:ea typeface="Times New Roman"/>
                <a:cs typeface="Times New Roman"/>
                <a:sym typeface="Times New Roman"/>
              </a:rPr>
              <a:t>n</a:t>
            </a:r>
            <a:r>
              <a:rPr lang="en-US" sz="2800" b="0" i="0" u="none" dirty="0">
                <a:solidFill>
                  <a:schemeClr val="dk1"/>
                </a:solidFill>
                <a:ea typeface="Times New Roman"/>
                <a:cs typeface="Times New Roman"/>
                <a:sym typeface="Times New Roman"/>
              </a:rPr>
              <a:t>d v</a:t>
            </a:r>
            <a:r>
              <a:rPr lang="en-US" sz="3600" b="0" i="0" u="none" dirty="0">
                <a:solidFill>
                  <a:schemeClr val="dk1"/>
                </a:solidFill>
                <a:ea typeface="Times New Roman"/>
                <a:cs typeface="Times New Roman"/>
                <a:sym typeface="Times New Roman"/>
              </a:rPr>
              <a:t>e</a:t>
            </a:r>
            <a:r>
              <a:rPr lang="en-US" sz="2800" b="0" i="0" u="none" dirty="0">
                <a:solidFill>
                  <a:schemeClr val="dk1"/>
                </a:solidFill>
                <a:ea typeface="Times New Roman"/>
                <a:cs typeface="Times New Roman"/>
                <a:sym typeface="Times New Roman"/>
              </a:rPr>
              <a:t>getable o</a:t>
            </a:r>
            <a:r>
              <a:rPr lang="en-US" sz="3600" b="0" i="0" u="none" dirty="0">
                <a:solidFill>
                  <a:schemeClr val="dk1"/>
                </a:solidFill>
                <a:ea typeface="Times New Roman"/>
                <a:cs typeface="Times New Roman"/>
                <a:sym typeface="Times New Roman"/>
              </a:rPr>
              <a:t>i</a:t>
            </a:r>
            <a:r>
              <a:rPr lang="en-US" sz="2800" b="0" i="0" u="none" dirty="0">
                <a:solidFill>
                  <a:schemeClr val="dk1"/>
                </a:solidFill>
                <a:ea typeface="Times New Roman"/>
                <a:cs typeface="Times New Roman"/>
                <a:sym typeface="Times New Roman"/>
              </a:rPr>
              <a:t>ls.”</a:t>
            </a:r>
            <a:endParaRPr lang="en-US" sz="2800" b="0" i="0" u="none" dirty="0">
              <a:solidFill>
                <a:srgbClr val="000000"/>
              </a:solidFill>
              <a:ea typeface="Times New Roman"/>
              <a:cs typeface="Times New Roman"/>
              <a:sym typeface="Times New Roman"/>
            </a:endParaRPr>
          </a:p>
          <a:p>
            <a:endParaRPr lang="en-PK" dirty="0"/>
          </a:p>
        </p:txBody>
      </p:sp>
      <p:sp>
        <p:nvSpPr>
          <p:cNvPr id="5" name="TextBox 4">
            <a:extLst>
              <a:ext uri="{FF2B5EF4-FFF2-40B4-BE49-F238E27FC236}">
                <a16:creationId xmlns:a16="http://schemas.microsoft.com/office/drawing/2014/main" id="{6B8D48B9-E253-49E4-A212-F92A662A1B53}"/>
              </a:ext>
            </a:extLst>
          </p:cNvPr>
          <p:cNvSpPr txBox="1"/>
          <p:nvPr/>
        </p:nvSpPr>
        <p:spPr>
          <a:xfrm>
            <a:off x="4094825" y="5970268"/>
            <a:ext cx="6094520" cy="341632"/>
          </a:xfrm>
          <a:prstGeom prst="rect">
            <a:avLst/>
          </a:prstGeom>
          <a:noFill/>
        </p:spPr>
        <p:txBody>
          <a:bodyPr wrap="square">
            <a:spAutoFit/>
          </a:bodyPr>
          <a:lstStyle/>
          <a:p>
            <a:pPr marL="336550" lvl="0" indent="-336550" algn="l" rtl="0">
              <a:lnSpc>
                <a:spcPct val="90000"/>
              </a:lnSpc>
              <a:spcBef>
                <a:spcPts val="1200"/>
              </a:spcBef>
              <a:spcAft>
                <a:spcPts val="0"/>
              </a:spcAft>
              <a:buSzPts val="2800"/>
              <a:buNone/>
            </a:pPr>
            <a:r>
              <a:rPr lang="en-US" sz="1800" b="0" i="0" u="none" dirty="0">
                <a:solidFill>
                  <a:srgbClr val="000000"/>
                </a:solidFill>
                <a:latin typeface="Times New Roman"/>
                <a:ea typeface="Times New Roman"/>
                <a:cs typeface="Times New Roman"/>
                <a:sym typeface="Times New Roman"/>
              </a:rPr>
              <a:t>“Pershing Sails from NY June 1”</a:t>
            </a:r>
            <a:endParaRPr lang="en-US" dirty="0"/>
          </a:p>
        </p:txBody>
      </p:sp>
    </p:spTree>
    <p:extLst>
      <p:ext uri="{BB962C8B-B14F-4D97-AF65-F5344CB8AC3E}">
        <p14:creationId xmlns:p14="http://schemas.microsoft.com/office/powerpoint/2010/main" val="2170718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FBAC-39E5-4852-832F-6AE37070ADE2}"/>
              </a:ext>
            </a:extLst>
          </p:cNvPr>
          <p:cNvSpPr>
            <a:spLocks noGrp="1"/>
          </p:cNvSpPr>
          <p:nvPr>
            <p:ph type="title"/>
          </p:nvPr>
        </p:nvSpPr>
        <p:spPr/>
        <p:txBody>
          <a:bodyPr/>
          <a:lstStyle/>
          <a:p>
            <a:r>
              <a:rPr lang="en-US" dirty="0"/>
              <a:t>Modern Steganography (image, audio, video, html, </a:t>
            </a:r>
            <a:r>
              <a:rPr lang="en-US" dirty="0" err="1"/>
              <a:t>exif</a:t>
            </a:r>
            <a:r>
              <a:rPr lang="en-US" dirty="0"/>
              <a:t>)</a:t>
            </a:r>
            <a:endParaRPr lang="en-PK" dirty="0"/>
          </a:p>
        </p:txBody>
      </p:sp>
      <p:pic>
        <p:nvPicPr>
          <p:cNvPr id="5" name="Picture 4">
            <a:extLst>
              <a:ext uri="{FF2B5EF4-FFF2-40B4-BE49-F238E27FC236}">
                <a16:creationId xmlns:a16="http://schemas.microsoft.com/office/drawing/2014/main" id="{52124911-0AFF-4021-9001-AD1D8700EE06}"/>
              </a:ext>
            </a:extLst>
          </p:cNvPr>
          <p:cNvPicPr>
            <a:picLocks noChangeAspect="1"/>
          </p:cNvPicPr>
          <p:nvPr/>
        </p:nvPicPr>
        <p:blipFill>
          <a:blip r:embed="rId3"/>
          <a:stretch>
            <a:fillRect/>
          </a:stretch>
        </p:blipFill>
        <p:spPr>
          <a:xfrm>
            <a:off x="845128" y="2007615"/>
            <a:ext cx="6247728" cy="4711839"/>
          </a:xfrm>
          <a:prstGeom prst="rect">
            <a:avLst/>
          </a:prstGeom>
        </p:spPr>
      </p:pic>
      <p:pic>
        <p:nvPicPr>
          <p:cNvPr id="1026" name="Picture 2" descr="Google New Algorithm Can Erase Watermarks From Photos, Warns Of Pictures">
            <a:extLst>
              <a:ext uri="{FF2B5EF4-FFF2-40B4-BE49-F238E27FC236}">
                <a16:creationId xmlns:a16="http://schemas.microsoft.com/office/drawing/2014/main" id="{34179E05-6363-4517-B247-602D83819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660" y="2457450"/>
            <a:ext cx="4494447"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941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D2C3-5E97-4921-9FFC-8D3795FCA8DC}"/>
              </a:ext>
            </a:extLst>
          </p:cNvPr>
          <p:cNvSpPr>
            <a:spLocks noGrp="1"/>
          </p:cNvSpPr>
          <p:nvPr>
            <p:ph type="title"/>
          </p:nvPr>
        </p:nvSpPr>
        <p:spPr/>
        <p:txBody>
          <a:bodyPr/>
          <a:lstStyle/>
          <a:p>
            <a:r>
              <a:rPr lang="en-US" dirty="0"/>
              <a:t>Steganography vs Cryptography</a:t>
            </a:r>
            <a:endParaRPr lang="en-PK" dirty="0"/>
          </a:p>
        </p:txBody>
      </p:sp>
      <p:sp>
        <p:nvSpPr>
          <p:cNvPr id="3" name="Content Placeholder 2">
            <a:extLst>
              <a:ext uri="{FF2B5EF4-FFF2-40B4-BE49-F238E27FC236}">
                <a16:creationId xmlns:a16="http://schemas.microsoft.com/office/drawing/2014/main" id="{79B12227-CCF7-46A4-8249-E154D73ED59D}"/>
              </a:ext>
            </a:extLst>
          </p:cNvPr>
          <p:cNvSpPr>
            <a:spLocks noGrp="1"/>
          </p:cNvSpPr>
          <p:nvPr>
            <p:ph idx="1"/>
          </p:nvPr>
        </p:nvSpPr>
        <p:spPr/>
        <p:txBody>
          <a:bodyPr/>
          <a:lstStyle/>
          <a:p>
            <a:pPr marL="336550" lvl="0" indent="-336550" algn="l" rtl="0">
              <a:lnSpc>
                <a:spcPct val="80000"/>
              </a:lnSpc>
              <a:spcBef>
                <a:spcPts val="0"/>
              </a:spcBef>
              <a:spcAft>
                <a:spcPts val="0"/>
              </a:spcAft>
              <a:buClr>
                <a:srgbClr val="000000"/>
              </a:buClr>
              <a:buSzPts val="2800"/>
              <a:buFont typeface="Noto Sans Symbols"/>
              <a:buChar char="▪"/>
            </a:pPr>
            <a:r>
              <a:rPr lang="en-US" sz="2800" b="0" i="0" u="none" dirty="0">
                <a:solidFill>
                  <a:srgbClr val="000000"/>
                </a:solidFill>
                <a:ea typeface="Times New Roman"/>
                <a:cs typeface="Times New Roman"/>
                <a:sym typeface="Times New Roman"/>
              </a:rPr>
              <a:t>Steganography is arguably weaker than cryptography because the information is revealed once the message is intercepted</a:t>
            </a:r>
            <a:endParaRPr lang="en-US" dirty="0"/>
          </a:p>
          <a:p>
            <a:pPr marL="1992312" lvl="4" indent="-154303" algn="l" rtl="0">
              <a:lnSpc>
                <a:spcPct val="80000"/>
              </a:lnSpc>
              <a:spcBef>
                <a:spcPts val="500"/>
              </a:spcBef>
              <a:spcAft>
                <a:spcPts val="0"/>
              </a:spcAft>
              <a:buClr>
                <a:srgbClr val="000000"/>
              </a:buClr>
              <a:buSzPts val="1170"/>
              <a:buFont typeface="Noto Sans Symbols"/>
              <a:buNone/>
            </a:pPr>
            <a:endParaRPr lang="en-US" sz="1800" b="0" i="0" u="none" dirty="0">
              <a:solidFill>
                <a:srgbClr val="000000"/>
              </a:solidFill>
              <a:ea typeface="Times New Roman"/>
              <a:cs typeface="Times New Roman"/>
              <a:sym typeface="Times New Roman"/>
            </a:endParaRPr>
          </a:p>
          <a:p>
            <a:pPr marL="336550" lvl="0" indent="-336550" algn="l" rtl="0">
              <a:lnSpc>
                <a:spcPct val="80000"/>
              </a:lnSpc>
              <a:spcBef>
                <a:spcPts val="1200"/>
              </a:spcBef>
              <a:spcAft>
                <a:spcPts val="0"/>
              </a:spcAft>
              <a:buClr>
                <a:srgbClr val="000000"/>
              </a:buClr>
              <a:buSzPts val="2800"/>
              <a:buFont typeface="Noto Sans Symbols"/>
              <a:buChar char="▪"/>
            </a:pPr>
            <a:r>
              <a:rPr lang="en-US" sz="2800" b="0" i="0" u="none" dirty="0">
                <a:solidFill>
                  <a:srgbClr val="000000"/>
                </a:solidFill>
                <a:ea typeface="Times New Roman"/>
                <a:cs typeface="Times New Roman"/>
                <a:sym typeface="Times New Roman"/>
              </a:rPr>
              <a:t>On the other hand, an encrypted message that is not hidden may attract attention, and in some cases may itself incriminate the messenger</a:t>
            </a:r>
            <a:endParaRPr lang="en-US" dirty="0"/>
          </a:p>
          <a:p>
            <a:pPr marL="336550" lvl="0" indent="-158750" algn="l" rtl="0">
              <a:lnSpc>
                <a:spcPct val="80000"/>
              </a:lnSpc>
              <a:spcBef>
                <a:spcPts val="1200"/>
              </a:spcBef>
              <a:spcAft>
                <a:spcPts val="0"/>
              </a:spcAft>
              <a:buClr>
                <a:srgbClr val="000000"/>
              </a:buClr>
              <a:buSzPts val="2800"/>
              <a:buFont typeface="Noto Sans Symbols"/>
              <a:buNone/>
            </a:pPr>
            <a:endParaRPr lang="en-US" sz="2800" b="0" i="0" u="none" dirty="0">
              <a:solidFill>
                <a:srgbClr val="000000"/>
              </a:solidFill>
              <a:ea typeface="Times New Roman"/>
              <a:cs typeface="Times New Roman"/>
              <a:sym typeface="Times New Roman"/>
            </a:endParaRPr>
          </a:p>
          <a:p>
            <a:pPr marL="336550" lvl="0" indent="-336550" algn="l" rtl="0">
              <a:lnSpc>
                <a:spcPct val="80000"/>
              </a:lnSpc>
              <a:spcBef>
                <a:spcPts val="1200"/>
              </a:spcBef>
              <a:spcAft>
                <a:spcPts val="0"/>
              </a:spcAft>
              <a:buClr>
                <a:srgbClr val="000000"/>
              </a:buClr>
              <a:buSzPts val="2800"/>
              <a:buFont typeface="Noto Sans Symbols"/>
              <a:buChar char="▪"/>
            </a:pPr>
            <a:r>
              <a:rPr lang="en-US" sz="2800" b="0" i="0" u="none" dirty="0">
                <a:solidFill>
                  <a:srgbClr val="000000"/>
                </a:solidFill>
                <a:ea typeface="Times New Roman"/>
                <a:cs typeface="Times New Roman"/>
                <a:sym typeface="Times New Roman"/>
              </a:rPr>
              <a:t>In any event, steganography can be used in conjunction with cryptography</a:t>
            </a:r>
            <a:endParaRPr lang="en-US" dirty="0"/>
          </a:p>
          <a:p>
            <a:pPr marL="336550" lvl="0" indent="-158750" algn="l" rtl="0">
              <a:spcBef>
                <a:spcPts val="1200"/>
              </a:spcBef>
              <a:spcAft>
                <a:spcPts val="0"/>
              </a:spcAft>
              <a:buSzPts val="2800"/>
              <a:buNone/>
            </a:pPr>
            <a:endParaRPr lang="en-US" sz="2800" b="0" i="0" u="none" dirty="0">
              <a:solidFill>
                <a:srgbClr val="000000"/>
              </a:solidFill>
              <a:ea typeface="Times New Roman"/>
              <a:cs typeface="Times New Roman"/>
              <a:sym typeface="Times New Roman"/>
            </a:endParaRPr>
          </a:p>
          <a:p>
            <a:endParaRPr lang="en-PK" dirty="0"/>
          </a:p>
        </p:txBody>
      </p:sp>
    </p:spTree>
    <p:extLst>
      <p:ext uri="{BB962C8B-B14F-4D97-AF65-F5344CB8AC3E}">
        <p14:creationId xmlns:p14="http://schemas.microsoft.com/office/powerpoint/2010/main" val="1318250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orn rope">
            <a:extLst>
              <a:ext uri="{FF2B5EF4-FFF2-40B4-BE49-F238E27FC236}">
                <a16:creationId xmlns:a16="http://schemas.microsoft.com/office/drawing/2014/main" id="{3D591D2E-DD67-8292-0A55-5E0140242CEE}"/>
              </a:ext>
            </a:extLst>
          </p:cNvPr>
          <p:cNvPicPr>
            <a:picLocks noChangeAspect="1"/>
          </p:cNvPicPr>
          <p:nvPr/>
        </p:nvPicPr>
        <p:blipFill rotWithShape="1">
          <a:blip r:embed="rId2"/>
          <a:srcRect t="12092" b="360"/>
          <a:stretch/>
        </p:blipFill>
        <p:spPr>
          <a:xfrm>
            <a:off x="20" y="10"/>
            <a:ext cx="12191980" cy="6857990"/>
          </a:xfrm>
          <a:prstGeom prst="rect">
            <a:avLst/>
          </a:prstGeom>
        </p:spPr>
      </p:pic>
      <p:grpSp>
        <p:nvGrpSpPr>
          <p:cNvPr id="21" name="Group 2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2" name="Rectangle 2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06AA1923-2BE1-FD0D-7D4C-05CE483846E0}"/>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2800">
                <a:solidFill>
                  <a:schemeClr val="bg1"/>
                </a:solidFill>
              </a:rPr>
              <a:t>Computational hardness</a:t>
            </a:r>
          </a:p>
        </p:txBody>
      </p:sp>
      <p:sp>
        <p:nvSpPr>
          <p:cNvPr id="5" name="Text Placeholder 4">
            <a:extLst>
              <a:ext uri="{FF2B5EF4-FFF2-40B4-BE49-F238E27FC236}">
                <a16:creationId xmlns:a16="http://schemas.microsoft.com/office/drawing/2014/main" id="{E07FE356-6DC9-F261-32B8-E536DAB65EB8}"/>
              </a:ext>
            </a:extLst>
          </p:cNvPr>
          <p:cNvSpPr>
            <a:spLocks noGrp="1"/>
          </p:cNvSpPr>
          <p:nvPr>
            <p:ph type="body" idx="1"/>
          </p:nvPr>
        </p:nvSpPr>
        <p:spPr>
          <a:xfrm>
            <a:off x="584200" y="5145513"/>
            <a:ext cx="3412067" cy="738820"/>
          </a:xfrm>
        </p:spPr>
        <p:txBody>
          <a:bodyPr vert="horz" lIns="91440" tIns="45720" rIns="91440" bIns="45720" rtlCol="0" anchor="t">
            <a:normAutofit/>
          </a:bodyPr>
          <a:lstStyle/>
          <a:p>
            <a:endParaRPr lang="en-US" sz="1600">
              <a:solidFill>
                <a:schemeClr val="accent1">
                  <a:lumMod val="50000"/>
                  <a:lumOff val="50000"/>
                </a:schemeClr>
              </a:solidFill>
            </a:endParaRPr>
          </a:p>
        </p:txBody>
      </p:sp>
    </p:spTree>
    <p:extLst>
      <p:ext uri="{BB962C8B-B14F-4D97-AF65-F5344CB8AC3E}">
        <p14:creationId xmlns:p14="http://schemas.microsoft.com/office/powerpoint/2010/main" val="358935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p:nvPr/>
        </p:nvSpPr>
        <p:spPr>
          <a:xfrm>
            <a:off x="11074400" y="6580187"/>
            <a:ext cx="969600" cy="344400"/>
          </a:xfrm>
          <a:prstGeom prst="rect">
            <a:avLst/>
          </a:prstGeom>
          <a:noFill/>
          <a:ln>
            <a:noFill/>
          </a:ln>
        </p:spPr>
        <p:txBody>
          <a:bodyPr spcFirstLastPara="1" wrap="square" lIns="120000" tIns="62400" rIns="120000" bIns="62400" anchor="t" anchorCtr="0">
            <a:noAutofit/>
          </a:bodyPr>
          <a:lstStyle/>
          <a:p>
            <a:pPr algn="r">
              <a:buClr>
                <a:srgbClr val="000000"/>
              </a:buClr>
              <a:buSzPts val="1400"/>
            </a:pPr>
            <a:fld id="{00000000-1234-1234-1234-123412341234}" type="slidenum">
              <a:rPr lang="en" sz="1867">
                <a:solidFill>
                  <a:srgbClr val="000000"/>
                </a:solidFill>
                <a:latin typeface="Arial Black"/>
                <a:ea typeface="Arial Black"/>
                <a:cs typeface="Arial Black"/>
                <a:sym typeface="Arial Black"/>
              </a:rPr>
              <a:pPr algn="r">
                <a:buClr>
                  <a:srgbClr val="000000"/>
                </a:buClr>
                <a:buSzPts val="1400"/>
              </a:pPr>
              <a:t>25</a:t>
            </a:fld>
            <a:endParaRPr sz="2400"/>
          </a:p>
        </p:txBody>
      </p:sp>
      <p:sp>
        <p:nvSpPr>
          <p:cNvPr id="111" name="Google Shape;111;p23"/>
          <p:cNvSpPr txBox="1">
            <a:spLocks noGrp="1"/>
          </p:cNvSpPr>
          <p:nvPr>
            <p:ph type="title"/>
          </p:nvPr>
        </p:nvSpPr>
        <p:spPr>
          <a:prstGeom prst="rect">
            <a:avLst/>
          </a:prstGeom>
          <a:noFill/>
          <a:ln>
            <a:noFill/>
          </a:ln>
        </p:spPr>
        <p:txBody>
          <a:bodyPr spcFirstLastPara="1" vert="horz" wrap="square" lIns="120000" tIns="62400" rIns="120000" bIns="62400" rtlCol="0" anchor="ctr" anchorCtr="0">
            <a:noAutofit/>
          </a:bodyPr>
          <a:lstStyle/>
          <a:p>
            <a:pPr>
              <a:lnSpc>
                <a:spcPct val="100000"/>
              </a:lnSpc>
              <a:spcBef>
                <a:spcPts val="0"/>
              </a:spcBef>
              <a:buSzPts val="4000"/>
            </a:pPr>
            <a:r>
              <a:rPr lang="en" sz="4400" dirty="0">
                <a:latin typeface="+mn-lt"/>
                <a:ea typeface="Times New Roman"/>
                <a:cs typeface="Times New Roman"/>
                <a:sym typeface="Times New Roman"/>
              </a:rPr>
              <a:t>Computational Hardness</a:t>
            </a:r>
            <a:endParaRPr sz="2000" dirty="0">
              <a:latin typeface="+mn-lt"/>
            </a:endParaRPr>
          </a:p>
        </p:txBody>
      </p:sp>
      <p:sp>
        <p:nvSpPr>
          <p:cNvPr id="112" name="Google Shape;112;p23"/>
          <p:cNvSpPr txBox="1">
            <a:spLocks noGrp="1"/>
          </p:cNvSpPr>
          <p:nvPr>
            <p:ph idx="1"/>
          </p:nvPr>
        </p:nvSpPr>
        <p:spPr>
          <a:prstGeom prst="rect">
            <a:avLst/>
          </a:prstGeom>
          <a:noFill/>
          <a:ln>
            <a:noFill/>
          </a:ln>
        </p:spPr>
        <p:txBody>
          <a:bodyPr spcFirstLastPara="1" vert="horz" wrap="square" lIns="120000" tIns="62400" rIns="120000" bIns="62400" rtlCol="0" anchor="t" anchorCtr="0">
            <a:noAutofit/>
          </a:bodyPr>
          <a:lstStyle/>
          <a:p>
            <a:pPr marL="448722" indent="-448722">
              <a:lnSpc>
                <a:spcPct val="100000"/>
              </a:lnSpc>
              <a:spcBef>
                <a:spcPts val="0"/>
              </a:spcBef>
              <a:buClr>
                <a:srgbClr val="000000"/>
              </a:buClr>
              <a:buSzPts val="2200"/>
              <a:buFont typeface="Noto Sans Symbols"/>
              <a:buChar char="▪"/>
            </a:pPr>
            <a:r>
              <a:rPr lang="en" sz="2933" dirty="0">
                <a:solidFill>
                  <a:schemeClr val="dk1"/>
                </a:solidFill>
                <a:ea typeface="Times New Roman"/>
                <a:cs typeface="Times New Roman"/>
                <a:sym typeface="Times New Roman"/>
              </a:rPr>
              <a:t>Let’s imagine that you have encrypted an important file a year ago and then forgot the key. </a:t>
            </a:r>
            <a:endParaRPr dirty="0"/>
          </a:p>
          <a:p>
            <a:pPr marL="448722" indent="-448722">
              <a:lnSpc>
                <a:spcPct val="100000"/>
              </a:lnSpc>
              <a:spcBef>
                <a:spcPts val="1600"/>
              </a:spcBef>
              <a:buClr>
                <a:srgbClr val="000000"/>
              </a:buClr>
              <a:buSzPts val="2200"/>
              <a:buFont typeface="Noto Sans Symbols"/>
              <a:buChar char="▪"/>
            </a:pPr>
            <a:r>
              <a:rPr lang="en" sz="2933" dirty="0">
                <a:solidFill>
                  <a:schemeClr val="dk1"/>
                </a:solidFill>
                <a:ea typeface="Times New Roman"/>
                <a:cs typeface="Times New Roman"/>
                <a:sym typeface="Times New Roman"/>
              </a:rPr>
              <a:t>You just remember that you probably used 6 letters from english alphabets, may be some of them were capital ones, digits were also possible, and your security rules required at least one special symbol. </a:t>
            </a:r>
          </a:p>
          <a:p>
            <a:pPr marL="448722" indent="-448722">
              <a:lnSpc>
                <a:spcPct val="100000"/>
              </a:lnSpc>
              <a:spcBef>
                <a:spcPts val="1600"/>
              </a:spcBef>
              <a:buClr>
                <a:srgbClr val="000000"/>
              </a:buClr>
              <a:buSzPts val="2200"/>
              <a:buFont typeface="Noto Sans Symbols"/>
              <a:buChar char="▪"/>
            </a:pPr>
            <a:r>
              <a:rPr lang="en" sz="2933" dirty="0">
                <a:solidFill>
                  <a:schemeClr val="dk1"/>
                </a:solidFill>
                <a:cs typeface="Times New Roman"/>
                <a:sym typeface="Times New Roman"/>
              </a:rPr>
              <a:t>How many possible combinations are there?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3">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1;p23">
            <a:extLst>
              <a:ext uri="{FF2B5EF4-FFF2-40B4-BE49-F238E27FC236}">
                <a16:creationId xmlns:a16="http://schemas.microsoft.com/office/drawing/2014/main" id="{1E540D2A-4B94-41CA-A8D2-CDC54092B822}"/>
              </a:ext>
            </a:extLst>
          </p:cNvPr>
          <p:cNvSpPr txBox="1">
            <a:spLocks noGrp="1"/>
          </p:cNvSpPr>
          <p:nvPr>
            <p:ph type="title"/>
          </p:nvPr>
        </p:nvSpPr>
        <p:spPr>
          <a:xfrm>
            <a:off x="959157" y="1113764"/>
            <a:ext cx="3269749" cy="4624327"/>
          </a:xfrm>
          <a:prstGeom prst="rect">
            <a:avLst/>
          </a:prstGeom>
        </p:spPr>
        <p:txBody>
          <a:bodyPr spcFirstLastPara="1" vert="horz" lIns="120000" tIns="62400" rIns="120000" bIns="62400" rtlCol="0" anchor="ctr" anchorCtr="0">
            <a:normAutofit/>
          </a:bodyPr>
          <a:lstStyle/>
          <a:p>
            <a:pPr>
              <a:spcBef>
                <a:spcPts val="0"/>
              </a:spcBef>
              <a:buSzPts val="4000"/>
            </a:pPr>
            <a:r>
              <a:rPr lang="en-AU" sz="2700">
                <a:solidFill>
                  <a:srgbClr val="FFFFFF"/>
                </a:solidFill>
                <a:latin typeface="+mn-lt"/>
                <a:ea typeface="Times New Roman"/>
                <a:cs typeface="Times New Roman"/>
                <a:sym typeface="Times New Roman"/>
              </a:rPr>
              <a:t>Computational Hardness</a:t>
            </a:r>
            <a:endParaRPr lang="en-AU" sz="2700">
              <a:solidFill>
                <a:srgbClr val="FFFFFF"/>
              </a:solidFill>
              <a:latin typeface="+mn-lt"/>
            </a:endParaRPr>
          </a:p>
        </p:txBody>
      </p:sp>
      <p:sp>
        <p:nvSpPr>
          <p:cNvPr id="3" name="Content Placeholder 2"/>
          <p:cNvSpPr>
            <a:spLocks noGrp="1"/>
          </p:cNvSpPr>
          <p:nvPr>
            <p:ph idx="1"/>
          </p:nvPr>
        </p:nvSpPr>
        <p:spPr>
          <a:xfrm>
            <a:off x="5155905" y="485678"/>
            <a:ext cx="6108179" cy="5888772"/>
          </a:xfrm>
        </p:spPr>
        <p:txBody>
          <a:bodyPr anchor="ctr">
            <a:normAutofit lnSpcReduction="10000"/>
          </a:bodyPr>
          <a:lstStyle/>
          <a:p>
            <a:pPr marL="324000" lvl="1" indent="0">
              <a:buNone/>
            </a:pPr>
            <a:endParaRPr lang="en-US" altLang="en-US" sz="2400" dirty="0">
              <a:latin typeface="+mj-lt"/>
            </a:endParaRPr>
          </a:p>
          <a:p>
            <a:pPr lvl="1"/>
            <a:r>
              <a:rPr lang="en-US" altLang="en-US" sz="2400" dirty="0">
                <a:latin typeface="+mj-lt"/>
              </a:rPr>
              <a:t>To Brute Force a key that provides 1024-bits of security, Combinations to try  = 2</a:t>
            </a:r>
            <a:r>
              <a:rPr lang="en-US" altLang="en-US" sz="2400" baseline="30000" dirty="0">
                <a:latin typeface="+mj-lt"/>
              </a:rPr>
              <a:t>1024 </a:t>
            </a:r>
            <a:r>
              <a:rPr lang="en-US" altLang="en-US" sz="2400" dirty="0">
                <a:latin typeface="+mj-lt"/>
              </a:rPr>
              <a:t>~ 2</a:t>
            </a:r>
            <a:r>
              <a:rPr lang="en-US" altLang="en-US" sz="2400" baseline="30000" dirty="0">
                <a:latin typeface="+mj-lt"/>
              </a:rPr>
              <a:t>1000</a:t>
            </a:r>
            <a:r>
              <a:rPr lang="en-US" altLang="en-US" sz="2400" dirty="0">
                <a:latin typeface="+mj-lt"/>
              </a:rPr>
              <a:t>  </a:t>
            </a:r>
          </a:p>
          <a:p>
            <a:pPr lvl="1"/>
            <a:r>
              <a:rPr lang="en-US" altLang="en-US" sz="2400" dirty="0">
                <a:latin typeface="+mj-lt"/>
              </a:rPr>
              <a:t>Suppose </a:t>
            </a:r>
          </a:p>
          <a:p>
            <a:pPr lvl="2"/>
            <a:r>
              <a:rPr lang="en-US" altLang="en-US" sz="2000" dirty="0">
                <a:latin typeface="+mj-lt"/>
              </a:rPr>
              <a:t>A computer runs 10</a:t>
            </a:r>
            <a:r>
              <a:rPr lang="en-US" altLang="en-US" sz="2000" baseline="30000" dirty="0">
                <a:latin typeface="+mj-lt"/>
              </a:rPr>
              <a:t>20</a:t>
            </a:r>
            <a:r>
              <a:rPr lang="en-US" altLang="en-US" sz="2000" dirty="0">
                <a:latin typeface="+mj-lt"/>
              </a:rPr>
              <a:t> instructions per second </a:t>
            </a:r>
          </a:p>
          <a:p>
            <a:pPr lvl="2"/>
            <a:r>
              <a:rPr lang="en-US" altLang="en-US" sz="2000" dirty="0">
                <a:latin typeface="+mj-lt"/>
              </a:rPr>
              <a:t>There are 10</a:t>
            </a:r>
            <a:r>
              <a:rPr lang="en-US" altLang="en-US" sz="2000" baseline="30000" dirty="0">
                <a:latin typeface="+mj-lt"/>
              </a:rPr>
              <a:t>20</a:t>
            </a:r>
            <a:r>
              <a:rPr lang="en-US" altLang="en-US" sz="2000" dirty="0">
                <a:latin typeface="+mj-lt"/>
              </a:rPr>
              <a:t> computers in this world </a:t>
            </a:r>
          </a:p>
          <a:p>
            <a:pPr lvl="2"/>
            <a:r>
              <a:rPr lang="en-US" altLang="en-US" sz="2000" dirty="0">
                <a:latin typeface="+mj-lt"/>
              </a:rPr>
              <a:t>Now you can process 10</a:t>
            </a:r>
            <a:r>
              <a:rPr lang="en-US" altLang="en-US" sz="2000" baseline="30000" dirty="0">
                <a:latin typeface="+mj-lt"/>
              </a:rPr>
              <a:t>40</a:t>
            </a:r>
            <a:r>
              <a:rPr lang="en-US" altLang="en-US" sz="2000" dirty="0">
                <a:latin typeface="+mj-lt"/>
              </a:rPr>
              <a:t> instructions/ second</a:t>
            </a:r>
          </a:p>
          <a:p>
            <a:pPr lvl="2"/>
            <a:r>
              <a:rPr lang="en-US" altLang="en-US" sz="2000" dirty="0">
                <a:latin typeface="+mj-lt"/>
              </a:rPr>
              <a:t>In one year you can process 10</a:t>
            </a:r>
            <a:r>
              <a:rPr lang="en-US" altLang="en-US" sz="2000" baseline="30000" dirty="0">
                <a:latin typeface="+mj-lt"/>
              </a:rPr>
              <a:t>40</a:t>
            </a:r>
            <a:r>
              <a:rPr lang="en-US" altLang="en-US" sz="2000" dirty="0">
                <a:latin typeface="+mj-lt"/>
              </a:rPr>
              <a:t> * 60 * 60 * 24 * 365 instructions</a:t>
            </a:r>
          </a:p>
          <a:p>
            <a:pPr lvl="2"/>
            <a:r>
              <a:rPr lang="en-US" altLang="en-US" sz="2000" dirty="0">
                <a:latin typeface="+mj-lt"/>
              </a:rPr>
              <a:t>Once again over estimate     10</a:t>
            </a:r>
            <a:r>
              <a:rPr lang="en-US" altLang="en-US" sz="2000" baseline="30000" dirty="0">
                <a:latin typeface="+mj-lt"/>
              </a:rPr>
              <a:t>40</a:t>
            </a:r>
            <a:r>
              <a:rPr lang="en-US" altLang="en-US" sz="2000" dirty="0">
                <a:latin typeface="+mj-lt"/>
              </a:rPr>
              <a:t> * 10</a:t>
            </a:r>
            <a:r>
              <a:rPr lang="en-US" altLang="en-US" sz="2000" baseline="30000" dirty="0">
                <a:latin typeface="+mj-lt"/>
              </a:rPr>
              <a:t>2</a:t>
            </a:r>
            <a:r>
              <a:rPr lang="en-US" altLang="en-US" sz="2000" dirty="0">
                <a:latin typeface="+mj-lt"/>
              </a:rPr>
              <a:t>*10</a:t>
            </a:r>
            <a:r>
              <a:rPr lang="en-US" altLang="en-US" sz="2000" baseline="30000" dirty="0">
                <a:latin typeface="+mj-lt"/>
              </a:rPr>
              <a:t>2</a:t>
            </a:r>
            <a:r>
              <a:rPr lang="en-US" altLang="en-US" sz="2000" dirty="0">
                <a:latin typeface="+mj-lt"/>
              </a:rPr>
              <a:t> * 10</a:t>
            </a:r>
            <a:r>
              <a:rPr lang="en-US" altLang="en-US" sz="2000" baseline="30000" dirty="0">
                <a:latin typeface="+mj-lt"/>
              </a:rPr>
              <a:t>2</a:t>
            </a:r>
            <a:r>
              <a:rPr lang="en-US" altLang="en-US" sz="2000" dirty="0">
                <a:latin typeface="+mj-lt"/>
              </a:rPr>
              <a:t>* 10</a:t>
            </a:r>
            <a:r>
              <a:rPr lang="en-US" altLang="en-US" sz="2000" baseline="30000" dirty="0">
                <a:latin typeface="+mj-lt"/>
              </a:rPr>
              <a:t>3</a:t>
            </a:r>
            <a:r>
              <a:rPr lang="en-US" altLang="en-US" sz="2000" dirty="0">
                <a:latin typeface="+mj-lt"/>
              </a:rPr>
              <a:t> i.e. 10</a:t>
            </a:r>
            <a:r>
              <a:rPr lang="en-US" altLang="en-US" sz="2000" baseline="30000" dirty="0">
                <a:latin typeface="+mj-lt"/>
              </a:rPr>
              <a:t>50</a:t>
            </a:r>
            <a:r>
              <a:rPr lang="en-US" altLang="en-US" sz="2000" dirty="0">
                <a:latin typeface="+mj-lt"/>
              </a:rPr>
              <a:t> approx.</a:t>
            </a:r>
          </a:p>
          <a:p>
            <a:pPr lvl="2"/>
            <a:r>
              <a:rPr lang="en-US" altLang="en-US" sz="2000" dirty="0">
                <a:latin typeface="+mj-lt"/>
              </a:rPr>
              <a:t>10</a:t>
            </a:r>
            <a:r>
              <a:rPr lang="en-US" altLang="en-US" sz="2000" baseline="30000" dirty="0">
                <a:latin typeface="+mj-lt"/>
              </a:rPr>
              <a:t>50</a:t>
            </a:r>
            <a:r>
              <a:rPr lang="en-US" altLang="en-US" sz="2000" dirty="0">
                <a:latin typeface="+mj-lt"/>
              </a:rPr>
              <a:t> is approximately 2</a:t>
            </a:r>
            <a:r>
              <a:rPr lang="en-US" altLang="en-US" sz="2000" baseline="30000" dirty="0">
                <a:latin typeface="+mj-lt"/>
              </a:rPr>
              <a:t>200</a:t>
            </a:r>
            <a:r>
              <a:rPr lang="en-US" altLang="en-US" sz="2000" dirty="0">
                <a:latin typeface="+mj-lt"/>
              </a:rPr>
              <a:t> </a:t>
            </a:r>
          </a:p>
          <a:p>
            <a:pPr lvl="2"/>
            <a:r>
              <a:rPr lang="en-US" altLang="en-US" sz="2000" dirty="0">
                <a:latin typeface="+mj-lt"/>
              </a:rPr>
              <a:t>So you need 2</a:t>
            </a:r>
            <a:r>
              <a:rPr lang="en-US" altLang="en-US" sz="2000" baseline="30000" dirty="0">
                <a:latin typeface="+mj-lt"/>
              </a:rPr>
              <a:t>1000</a:t>
            </a:r>
            <a:r>
              <a:rPr lang="en-US" altLang="en-US" sz="2000" dirty="0">
                <a:latin typeface="+mj-lt"/>
              </a:rPr>
              <a:t>/ 2</a:t>
            </a:r>
            <a:r>
              <a:rPr lang="en-US" altLang="en-US" sz="2000" baseline="30000" dirty="0">
                <a:latin typeface="+mj-lt"/>
              </a:rPr>
              <a:t>200</a:t>
            </a:r>
            <a:r>
              <a:rPr lang="en-US" altLang="en-US" sz="2000" dirty="0">
                <a:latin typeface="+mj-lt"/>
              </a:rPr>
              <a:t> = 2</a:t>
            </a:r>
            <a:r>
              <a:rPr lang="en-US" altLang="en-US" sz="2000" baseline="30000" dirty="0">
                <a:latin typeface="+mj-lt"/>
              </a:rPr>
              <a:t>800</a:t>
            </a:r>
            <a:r>
              <a:rPr lang="en-US" altLang="en-US" sz="2000" dirty="0">
                <a:latin typeface="+mj-lt"/>
              </a:rPr>
              <a:t> years.</a:t>
            </a:r>
          </a:p>
          <a:p>
            <a:pPr marL="914377" lvl="2" indent="0">
              <a:buNone/>
            </a:pPr>
            <a:endParaRPr lang="en-US" altLang="en-US" sz="2000" dirty="0">
              <a:latin typeface="+mj-lt"/>
            </a:endParaRPr>
          </a:p>
          <a:p>
            <a:pPr lvl="2"/>
            <a:endParaRPr lang="en-US" altLang="en-US" sz="2000" dirty="0">
              <a:latin typeface="+mj-lt"/>
              <a:cs typeface="Times New Roman" panose="02020603050405020304" pitchFamily="18" charset="0"/>
            </a:endParaRPr>
          </a:p>
        </p:txBody>
      </p:sp>
    </p:spTree>
    <p:extLst>
      <p:ext uri="{BB962C8B-B14F-4D97-AF65-F5344CB8AC3E}">
        <p14:creationId xmlns:p14="http://schemas.microsoft.com/office/powerpoint/2010/main" val="62584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6B91B-1459-855F-9E24-4903DF254F2F}"/>
              </a:ext>
            </a:extLst>
          </p:cNvPr>
          <p:cNvSpPr>
            <a:spLocks noGrp="1"/>
          </p:cNvSpPr>
          <p:nvPr>
            <p:ph type="title"/>
          </p:nvPr>
        </p:nvSpPr>
        <p:spPr>
          <a:xfrm>
            <a:off x="959157" y="1113764"/>
            <a:ext cx="3269749" cy="4624327"/>
          </a:xfrm>
        </p:spPr>
        <p:txBody>
          <a:bodyPr anchor="ctr">
            <a:normAutofit/>
          </a:bodyPr>
          <a:lstStyle/>
          <a:p>
            <a:r>
              <a:rPr lang="en-US" sz="3200" b="1">
                <a:solidFill>
                  <a:srgbClr val="FFFFFF"/>
                </a:solidFill>
              </a:rPr>
              <a:t>RSA (Rivest–Shamir–Adleman) </a:t>
            </a:r>
            <a:endParaRPr lang="en-US" sz="3200">
              <a:solidFill>
                <a:srgbClr val="FFFFFF"/>
              </a:solidFill>
            </a:endParaRPr>
          </a:p>
        </p:txBody>
      </p:sp>
      <p:sp>
        <p:nvSpPr>
          <p:cNvPr id="3" name="Text Placeholder 2">
            <a:extLst>
              <a:ext uri="{FF2B5EF4-FFF2-40B4-BE49-F238E27FC236}">
                <a16:creationId xmlns:a16="http://schemas.microsoft.com/office/drawing/2014/main" id="{BA48DD43-51F6-4609-ADA6-F7F1E99D81AC}"/>
              </a:ext>
            </a:extLst>
          </p:cNvPr>
          <p:cNvSpPr>
            <a:spLocks noGrp="1"/>
          </p:cNvSpPr>
          <p:nvPr>
            <p:ph idx="1"/>
          </p:nvPr>
        </p:nvSpPr>
        <p:spPr>
          <a:xfrm>
            <a:off x="5155905" y="1113764"/>
            <a:ext cx="6108179" cy="4624327"/>
          </a:xfrm>
        </p:spPr>
        <p:txBody>
          <a:bodyPr anchor="ctr">
            <a:normAutofit/>
          </a:bodyPr>
          <a:lstStyle/>
          <a:p>
            <a:pPr marL="1008000" lvl="3" indent="0">
              <a:buNone/>
            </a:pPr>
            <a:r>
              <a:rPr lang="en-US" altLang="en-US" sz="2000" dirty="0">
                <a:latin typeface="+mj-lt"/>
                <a:cs typeface="Times New Roman" panose="02020603050405020304" pitchFamily="18" charset="0"/>
              </a:rPr>
              <a:t>Factoring product of 2 large primes is a hard problem.</a:t>
            </a:r>
          </a:p>
          <a:p>
            <a:pPr marL="2026869" lvl="3" indent="0">
              <a:buNone/>
            </a:pPr>
            <a:endParaRPr lang="en-US" altLang="en-US" sz="1800" dirty="0">
              <a:latin typeface="+mj-lt"/>
              <a:cs typeface="Times New Roman" panose="02020603050405020304" pitchFamily="18" charset="0"/>
            </a:endParaRPr>
          </a:p>
          <a:p>
            <a:pPr lvl="4"/>
            <a:r>
              <a:rPr lang="en-US" altLang="en-US" sz="1800" dirty="0">
                <a:latin typeface="+mj-lt"/>
                <a:cs typeface="Times New Roman" panose="02020603050405020304" pitchFamily="18" charset="0"/>
              </a:rPr>
              <a:t>21</a:t>
            </a:r>
          </a:p>
          <a:p>
            <a:pPr lvl="4"/>
            <a:r>
              <a:rPr lang="en-US" altLang="en-US" sz="1800" dirty="0">
                <a:latin typeface="+mj-lt"/>
                <a:cs typeface="Times New Roman" panose="02020603050405020304" pitchFamily="18" charset="0"/>
              </a:rPr>
              <a:t>77</a:t>
            </a:r>
          </a:p>
          <a:p>
            <a:pPr lvl="4"/>
            <a:r>
              <a:rPr lang="en-US" altLang="en-US" sz="1800" dirty="0">
                <a:latin typeface="+mj-lt"/>
                <a:cs typeface="Times New Roman" panose="02020603050405020304" pitchFamily="18" charset="0"/>
              </a:rPr>
              <a:t>143</a:t>
            </a:r>
          </a:p>
          <a:p>
            <a:pPr lvl="4"/>
            <a:r>
              <a:rPr lang="en-US" altLang="en-US" sz="1800" dirty="0">
                <a:latin typeface="+mj-lt"/>
                <a:cs typeface="Times New Roman" panose="02020603050405020304" pitchFamily="18" charset="0"/>
              </a:rPr>
              <a:t>323</a:t>
            </a:r>
          </a:p>
          <a:p>
            <a:pPr lvl="4"/>
            <a:r>
              <a:rPr lang="en-US" altLang="en-US" sz="1800" dirty="0">
                <a:latin typeface="+mj-lt"/>
                <a:cs typeface="Times New Roman" panose="02020603050405020304" pitchFamily="18" charset="0"/>
              </a:rPr>
              <a:t>1073</a:t>
            </a:r>
          </a:p>
          <a:p>
            <a:pPr lvl="3"/>
            <a:endParaRPr lang="en-US" altLang="en-US" sz="1800" dirty="0">
              <a:latin typeface="+mj-lt"/>
              <a:cs typeface="Times New Roman" panose="02020603050405020304" pitchFamily="18" charset="0"/>
            </a:endParaRPr>
          </a:p>
          <a:p>
            <a:pPr marL="630000" lvl="2" indent="0">
              <a:buNone/>
            </a:pPr>
            <a:r>
              <a:rPr lang="en-US" sz="2000" dirty="0"/>
              <a:t>The largest known prime number (as of September 2021) is </a:t>
            </a:r>
            <a:r>
              <a:rPr lang="en-US" sz="2000" b="1" dirty="0"/>
              <a:t>2</a:t>
            </a:r>
            <a:r>
              <a:rPr lang="en-US" sz="2000" b="1" baseline="30000" dirty="0"/>
              <a:t>82,589,933</a:t>
            </a:r>
            <a:r>
              <a:rPr lang="en-US" sz="2000" b="1" dirty="0"/>
              <a:t> − 1</a:t>
            </a:r>
            <a:r>
              <a:rPr lang="en-US" sz="2000" dirty="0"/>
              <a:t>, a number which has 24,862,048 digits when written in base 10.</a:t>
            </a:r>
            <a:endParaRPr lang="en-US" altLang="en-US" sz="2000" dirty="0">
              <a:latin typeface="+mj-lt"/>
              <a:cs typeface="Times New Roman" panose="02020603050405020304" pitchFamily="18" charset="0"/>
            </a:endParaRPr>
          </a:p>
        </p:txBody>
      </p:sp>
    </p:spTree>
    <p:extLst>
      <p:ext uri="{BB962C8B-B14F-4D97-AF65-F5344CB8AC3E}">
        <p14:creationId xmlns:p14="http://schemas.microsoft.com/office/powerpoint/2010/main" val="229778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1B335-4142-FA21-349A-D6B82580D069}"/>
              </a:ext>
            </a:extLst>
          </p:cNvPr>
          <p:cNvSpPr>
            <a:spLocks noGrp="1"/>
          </p:cNvSpPr>
          <p:nvPr>
            <p:ph type="title"/>
          </p:nvPr>
        </p:nvSpPr>
        <p:spPr>
          <a:xfrm>
            <a:off x="959157" y="1113764"/>
            <a:ext cx="3269749" cy="4624327"/>
          </a:xfrm>
        </p:spPr>
        <p:txBody>
          <a:bodyPr anchor="ctr">
            <a:normAutofit/>
          </a:bodyPr>
          <a:lstStyle/>
          <a:p>
            <a:r>
              <a:rPr lang="en-US" altLang="en-US" sz="3200">
                <a:solidFill>
                  <a:srgbClr val="FFFFFF"/>
                </a:solidFill>
                <a:cs typeface="Times New Roman" panose="02020603050405020304" pitchFamily="18" charset="0"/>
              </a:rPr>
              <a:t>Diffie Hellman Key Exchange Protocol</a:t>
            </a:r>
            <a:endParaRPr lang="en-US" sz="3200">
              <a:solidFill>
                <a:srgbClr val="FFFFFF"/>
              </a:solidFill>
            </a:endParaRPr>
          </a:p>
        </p:txBody>
      </p:sp>
      <p:sp>
        <p:nvSpPr>
          <p:cNvPr id="3" name="Text Placeholder 2">
            <a:extLst>
              <a:ext uri="{FF2B5EF4-FFF2-40B4-BE49-F238E27FC236}">
                <a16:creationId xmlns:a16="http://schemas.microsoft.com/office/drawing/2014/main" id="{BA48DD43-51F6-4609-ADA6-F7F1E99D81AC}"/>
              </a:ext>
            </a:extLst>
          </p:cNvPr>
          <p:cNvSpPr>
            <a:spLocks noGrp="1"/>
          </p:cNvSpPr>
          <p:nvPr>
            <p:ph idx="1"/>
          </p:nvPr>
        </p:nvSpPr>
        <p:spPr>
          <a:xfrm>
            <a:off x="5155905" y="1113764"/>
            <a:ext cx="6108179" cy="4624327"/>
          </a:xfrm>
        </p:spPr>
        <p:txBody>
          <a:bodyPr anchor="ctr">
            <a:normAutofit/>
          </a:bodyPr>
          <a:lstStyle/>
          <a:p>
            <a:pPr marL="1409665" lvl="2" indent="0">
              <a:buNone/>
            </a:pPr>
            <a:r>
              <a:rPr lang="en-US" altLang="en-US" sz="2400" dirty="0">
                <a:cs typeface="Times New Roman" panose="02020603050405020304" pitchFamily="18" charset="0"/>
              </a:rPr>
              <a:t>Finding discrete log is a hard problem</a:t>
            </a:r>
          </a:p>
          <a:p>
            <a:pPr marL="2026869" lvl="3" indent="0">
              <a:buNone/>
            </a:pPr>
            <a:r>
              <a:rPr lang="en-US" altLang="en-US" sz="2000" dirty="0" err="1">
                <a:cs typeface="Times New Roman" panose="02020603050405020304" pitchFamily="18" charset="0"/>
              </a:rPr>
              <a:t>Log</a:t>
            </a:r>
            <a:r>
              <a:rPr lang="en-US" altLang="en-US" sz="2000" baseline="-25000" dirty="0" err="1">
                <a:cs typeface="Times New Roman" panose="02020603050405020304" pitchFamily="18" charset="0"/>
              </a:rPr>
              <a:t>g</a:t>
            </a:r>
            <a:r>
              <a:rPr lang="en-US" altLang="en-US" sz="2000" dirty="0">
                <a:cs typeface="Times New Roman" panose="02020603050405020304" pitchFamily="18" charset="0"/>
              </a:rPr>
              <a:t> x = s mod p  ,       x= </a:t>
            </a:r>
            <a:r>
              <a:rPr lang="en-US" altLang="en-US" sz="2000" dirty="0" err="1">
                <a:cs typeface="Times New Roman" panose="02020603050405020304" pitchFamily="18" charset="0"/>
              </a:rPr>
              <a:t>g</a:t>
            </a:r>
            <a:r>
              <a:rPr lang="en-US" altLang="en-US" sz="2000" baseline="30000" dirty="0" err="1">
                <a:cs typeface="Times New Roman" panose="02020603050405020304" pitchFamily="18" charset="0"/>
              </a:rPr>
              <a:t>s</a:t>
            </a:r>
            <a:r>
              <a:rPr lang="en-US" altLang="en-US" sz="2000" baseline="30000" dirty="0">
                <a:cs typeface="Times New Roman" panose="02020603050405020304" pitchFamily="18" charset="0"/>
              </a:rPr>
              <a:t> </a:t>
            </a:r>
            <a:r>
              <a:rPr lang="en-US" altLang="en-US" sz="2000" dirty="0">
                <a:cs typeface="Times New Roman" panose="02020603050405020304" pitchFamily="18" charset="0"/>
              </a:rPr>
              <a:t>mod p</a:t>
            </a:r>
          </a:p>
          <a:p>
            <a:pPr marL="2026869" lvl="3" indent="0">
              <a:buNone/>
            </a:pPr>
            <a:r>
              <a:rPr lang="en-US" altLang="en-US" sz="2000" dirty="0">
                <a:cs typeface="Times New Roman" panose="02020603050405020304" pitchFamily="18" charset="0"/>
              </a:rPr>
              <a:t>Log</a:t>
            </a:r>
            <a:r>
              <a:rPr lang="en-US" altLang="en-US" sz="2000" baseline="-25000" dirty="0">
                <a:cs typeface="Times New Roman" panose="02020603050405020304" pitchFamily="18" charset="0"/>
              </a:rPr>
              <a:t>2</a:t>
            </a:r>
            <a:r>
              <a:rPr lang="en-US" altLang="en-US" sz="2000" dirty="0">
                <a:cs typeface="Times New Roman" panose="02020603050405020304" pitchFamily="18" charset="0"/>
              </a:rPr>
              <a:t> 9= s mod 11         9= 2</a:t>
            </a:r>
            <a:r>
              <a:rPr lang="en-US" altLang="en-US" sz="2000" baseline="30000" dirty="0">
                <a:cs typeface="Times New Roman" panose="02020603050405020304" pitchFamily="18" charset="0"/>
              </a:rPr>
              <a:t>s</a:t>
            </a:r>
            <a:r>
              <a:rPr lang="en-US" altLang="en-US" sz="2000" dirty="0">
                <a:cs typeface="Times New Roman" panose="02020603050405020304" pitchFamily="18" charset="0"/>
              </a:rPr>
              <a:t> mod 11</a:t>
            </a:r>
          </a:p>
          <a:p>
            <a:pPr marL="2026869" lvl="3" indent="0">
              <a:buNone/>
            </a:pPr>
            <a:endParaRPr lang="en-US" altLang="en-US" sz="2000" dirty="0">
              <a:cs typeface="Times New Roman" panose="02020603050405020304" pitchFamily="18" charset="0"/>
            </a:endParaRPr>
          </a:p>
          <a:p>
            <a:endParaRPr lang="en-PK" sz="3200"/>
          </a:p>
        </p:txBody>
      </p:sp>
    </p:spTree>
    <p:extLst>
      <p:ext uri="{BB962C8B-B14F-4D97-AF65-F5344CB8AC3E}">
        <p14:creationId xmlns:p14="http://schemas.microsoft.com/office/powerpoint/2010/main" val="732319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AD42A-92ED-49A6-A17E-30876B4FED56}"/>
              </a:ext>
            </a:extLst>
          </p:cNvPr>
          <p:cNvSpPr>
            <a:spLocks noGrp="1"/>
          </p:cNvSpPr>
          <p:nvPr>
            <p:ph type="title"/>
          </p:nvPr>
        </p:nvSpPr>
        <p:spPr>
          <a:xfrm>
            <a:off x="959157" y="1113764"/>
            <a:ext cx="3269749" cy="4624327"/>
          </a:xfrm>
        </p:spPr>
        <p:txBody>
          <a:bodyPr anchor="ctr">
            <a:normAutofit/>
          </a:bodyPr>
          <a:lstStyle/>
          <a:p>
            <a:r>
              <a:rPr lang="en-US" sz="3200">
                <a:solidFill>
                  <a:srgbClr val="FFFFFF"/>
                </a:solidFill>
              </a:rPr>
              <a:t>Diffie Hellman Key Exchange Protocol</a:t>
            </a:r>
            <a:endParaRPr lang="en-PK" sz="3200">
              <a:solidFill>
                <a:srgbClr val="FFFFFF"/>
              </a:solidFill>
            </a:endParaRPr>
          </a:p>
        </p:txBody>
      </p:sp>
      <p:sp>
        <p:nvSpPr>
          <p:cNvPr id="3" name="Content Placeholder 2">
            <a:extLst>
              <a:ext uri="{FF2B5EF4-FFF2-40B4-BE49-F238E27FC236}">
                <a16:creationId xmlns:a16="http://schemas.microsoft.com/office/drawing/2014/main" id="{52496F19-6B0F-4D12-8DC8-552C20D9334F}"/>
              </a:ext>
            </a:extLst>
          </p:cNvPr>
          <p:cNvSpPr>
            <a:spLocks noGrp="1"/>
          </p:cNvSpPr>
          <p:nvPr>
            <p:ph idx="1"/>
          </p:nvPr>
        </p:nvSpPr>
        <p:spPr>
          <a:xfrm>
            <a:off x="5155905" y="485678"/>
            <a:ext cx="6108179" cy="5888772"/>
          </a:xfrm>
        </p:spPr>
        <p:txBody>
          <a:bodyPr anchor="ctr">
            <a:normAutofit fontScale="92500" lnSpcReduction="20000"/>
          </a:bodyPr>
          <a:lstStyle/>
          <a:p>
            <a:endParaRPr lang="en-US" altLang="en-US" sz="2400" dirty="0">
              <a:cs typeface="Times New Roman" panose="02020603050405020304" pitchFamily="18" charset="0"/>
            </a:endParaRPr>
          </a:p>
          <a:p>
            <a:endParaRPr lang="en-US" altLang="en-US" sz="2400" dirty="0">
              <a:cs typeface="Times New Roman" panose="02020603050405020304" pitchFamily="18" charset="0"/>
            </a:endParaRPr>
          </a:p>
          <a:p>
            <a:endParaRPr lang="en-US" altLang="en-US" sz="2400" dirty="0">
              <a:cs typeface="Times New Roman" panose="02020603050405020304" pitchFamily="18" charset="0"/>
            </a:endParaRPr>
          </a:p>
          <a:p>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0 </a:t>
            </a:r>
            <a:r>
              <a:rPr lang="en-US" altLang="en-US" sz="2400" dirty="0">
                <a:cs typeface="Times New Roman" panose="02020603050405020304" pitchFamily="18" charset="0"/>
              </a:rPr>
              <a:t>mod 11 =1 mod 11=1			 2</a:t>
            </a:r>
            <a:r>
              <a:rPr lang="en-US" altLang="en-US" sz="2400" baseline="30000" dirty="0">
                <a:cs typeface="Times New Roman" panose="02020603050405020304" pitchFamily="18" charset="0"/>
              </a:rPr>
              <a:t>10</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1 </a:t>
            </a:r>
            <a:r>
              <a:rPr lang="en-US" altLang="en-US" sz="2400" dirty="0">
                <a:cs typeface="Times New Roman" panose="02020603050405020304" pitchFamily="18" charset="0"/>
              </a:rPr>
              <a:t>mod 11 =2 mod 11=2			 2</a:t>
            </a:r>
            <a:r>
              <a:rPr lang="en-US" altLang="en-US" sz="2400" baseline="30000" dirty="0">
                <a:cs typeface="Times New Roman" panose="02020603050405020304" pitchFamily="18" charset="0"/>
              </a:rPr>
              <a:t>11</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2 </a:t>
            </a:r>
            <a:r>
              <a:rPr lang="en-US" altLang="en-US" sz="2400" dirty="0">
                <a:cs typeface="Times New Roman" panose="02020603050405020304" pitchFamily="18" charset="0"/>
              </a:rPr>
              <a:t>mod 11 =4 mod 11=4			 2</a:t>
            </a:r>
            <a:r>
              <a:rPr lang="en-US" altLang="en-US" sz="2400" baseline="30000" dirty="0">
                <a:cs typeface="Times New Roman" panose="02020603050405020304" pitchFamily="18" charset="0"/>
              </a:rPr>
              <a:t>12</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3 </a:t>
            </a:r>
            <a:r>
              <a:rPr lang="en-US" altLang="en-US" sz="2400" dirty="0">
                <a:cs typeface="Times New Roman" panose="02020603050405020304" pitchFamily="18" charset="0"/>
              </a:rPr>
              <a:t>mod 11 =8 mod 11=8			 2</a:t>
            </a:r>
            <a:r>
              <a:rPr lang="en-US" altLang="en-US" sz="2400" baseline="30000" dirty="0">
                <a:cs typeface="Times New Roman" panose="02020603050405020304" pitchFamily="18" charset="0"/>
              </a:rPr>
              <a:t>13</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4 </a:t>
            </a:r>
            <a:r>
              <a:rPr lang="en-US" altLang="en-US" sz="2400" dirty="0">
                <a:cs typeface="Times New Roman" panose="02020603050405020304" pitchFamily="18" charset="0"/>
              </a:rPr>
              <a:t>mod 11 =16 mod 11=5		 2</a:t>
            </a:r>
            <a:r>
              <a:rPr lang="en-US" altLang="en-US" sz="2400" baseline="30000" dirty="0">
                <a:cs typeface="Times New Roman" panose="02020603050405020304" pitchFamily="18" charset="0"/>
              </a:rPr>
              <a:t>14</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5 </a:t>
            </a:r>
            <a:r>
              <a:rPr lang="en-US" altLang="en-US" sz="2400" dirty="0">
                <a:cs typeface="Times New Roman" panose="02020603050405020304" pitchFamily="18" charset="0"/>
              </a:rPr>
              <a:t>mod 11 =32 mod 11=10		 2</a:t>
            </a:r>
            <a:r>
              <a:rPr lang="en-US" altLang="en-US" sz="2400" baseline="30000" dirty="0">
                <a:cs typeface="Times New Roman" panose="02020603050405020304" pitchFamily="18" charset="0"/>
              </a:rPr>
              <a:t>15</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6 </a:t>
            </a:r>
            <a:r>
              <a:rPr lang="en-US" altLang="en-US" sz="2400" dirty="0">
                <a:cs typeface="Times New Roman" panose="02020603050405020304" pitchFamily="18" charset="0"/>
              </a:rPr>
              <a:t>mod 11 =64 mod 11=9		 2</a:t>
            </a:r>
            <a:r>
              <a:rPr lang="en-US" altLang="en-US" sz="2400" baseline="30000" dirty="0">
                <a:cs typeface="Times New Roman" panose="02020603050405020304" pitchFamily="18" charset="0"/>
              </a:rPr>
              <a:t>16</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7 </a:t>
            </a:r>
            <a:r>
              <a:rPr lang="en-US" altLang="en-US" sz="2400" dirty="0">
                <a:cs typeface="Times New Roman" panose="02020603050405020304" pitchFamily="18" charset="0"/>
              </a:rPr>
              <a:t>mod 11 =128 mod 11=7		 2</a:t>
            </a:r>
            <a:r>
              <a:rPr lang="en-US" altLang="en-US" sz="2400" baseline="30000" dirty="0">
                <a:cs typeface="Times New Roman" panose="02020603050405020304" pitchFamily="18" charset="0"/>
              </a:rPr>
              <a:t>17</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8 </a:t>
            </a:r>
            <a:r>
              <a:rPr lang="en-US" altLang="en-US" sz="2400" dirty="0">
                <a:cs typeface="Times New Roman" panose="02020603050405020304" pitchFamily="18" charset="0"/>
              </a:rPr>
              <a:t>mod 11 =256 mod 11=3		 2</a:t>
            </a:r>
            <a:r>
              <a:rPr lang="en-US" altLang="en-US" sz="2400" baseline="30000" dirty="0">
                <a:cs typeface="Times New Roman" panose="02020603050405020304" pitchFamily="18" charset="0"/>
              </a:rPr>
              <a:t>18</a:t>
            </a:r>
            <a:endParaRPr lang="en-US" altLang="en-US" sz="2400" dirty="0">
              <a:cs typeface="Times New Roman" panose="02020603050405020304" pitchFamily="18" charset="0"/>
            </a:endParaRPr>
          </a:p>
          <a:p>
            <a:r>
              <a:rPr lang="en-US" altLang="en-US" sz="2400" dirty="0">
                <a:cs typeface="Times New Roman" panose="02020603050405020304" pitchFamily="18" charset="0"/>
              </a:rPr>
              <a:t>2</a:t>
            </a:r>
            <a:r>
              <a:rPr lang="en-US" altLang="en-US" sz="2400" baseline="30000" dirty="0">
                <a:cs typeface="Times New Roman" panose="02020603050405020304" pitchFamily="18" charset="0"/>
              </a:rPr>
              <a:t>9 </a:t>
            </a:r>
            <a:r>
              <a:rPr lang="en-US" altLang="en-US" sz="2400" dirty="0">
                <a:cs typeface="Times New Roman" panose="02020603050405020304" pitchFamily="18" charset="0"/>
              </a:rPr>
              <a:t>mod 11 =512 mod 11=6		 2</a:t>
            </a:r>
            <a:r>
              <a:rPr lang="en-US" altLang="en-US" sz="2400" baseline="30000" dirty="0">
                <a:cs typeface="Times New Roman" panose="02020603050405020304" pitchFamily="18" charset="0"/>
              </a:rPr>
              <a:t>19</a:t>
            </a:r>
            <a:endParaRPr lang="en-US" altLang="en-US" sz="2400" dirty="0">
              <a:cs typeface="Times New Roman" panose="02020603050405020304" pitchFamily="18" charset="0"/>
            </a:endParaRPr>
          </a:p>
          <a:p>
            <a:endParaRPr lang="en-US" altLang="en-US" sz="2400" dirty="0">
              <a:cs typeface="Times New Roman" panose="02020603050405020304" pitchFamily="18" charset="0"/>
            </a:endParaRPr>
          </a:p>
          <a:p>
            <a:pPr lvl="3"/>
            <a:endParaRPr lang="en-US" altLang="en-US" sz="1600" dirty="0">
              <a:cs typeface="Times New Roman" panose="02020603050405020304" pitchFamily="18" charset="0"/>
            </a:endParaRPr>
          </a:p>
          <a:p>
            <a:pPr lvl="3"/>
            <a:endParaRPr lang="en-US" altLang="en-US" sz="1600" dirty="0">
              <a:cs typeface="Times New Roman" panose="02020603050405020304" pitchFamily="18" charset="0"/>
            </a:endParaRPr>
          </a:p>
          <a:p>
            <a:endParaRPr lang="en-PK" sz="2400" dirty="0"/>
          </a:p>
        </p:txBody>
      </p:sp>
    </p:spTree>
    <p:extLst>
      <p:ext uri="{BB962C8B-B14F-4D97-AF65-F5344CB8AC3E}">
        <p14:creationId xmlns:p14="http://schemas.microsoft.com/office/powerpoint/2010/main" val="140638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building, building material, brick, stone&#10;&#10;Description automatically generated">
            <a:extLst>
              <a:ext uri="{FF2B5EF4-FFF2-40B4-BE49-F238E27FC236}">
                <a16:creationId xmlns:a16="http://schemas.microsoft.com/office/drawing/2014/main" id="{910834B6-8881-4E42-B373-CDF389017E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28" t="241" r="-1" b="16379"/>
          <a:stretch/>
        </p:blipFill>
        <p:spPr>
          <a:xfrm>
            <a:off x="20" y="10"/>
            <a:ext cx="12191980" cy="6857990"/>
          </a:xfrm>
          <a:prstGeom prst="rect">
            <a:avLst/>
          </a:prstGeom>
        </p:spPr>
      </p:pic>
      <p:grpSp>
        <p:nvGrpSpPr>
          <p:cNvPr id="22" name="Group 21">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73DAF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73DAF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73DAF4"/>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6">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08E7B9-3BAF-4E9A-8FA3-381B5590382F}"/>
              </a:ext>
            </a:extLst>
          </p:cNvPr>
          <p:cNvSpPr>
            <a:spLocks noGrp="1"/>
          </p:cNvSpPr>
          <p:nvPr>
            <p:ph type="title"/>
          </p:nvPr>
        </p:nvSpPr>
        <p:spPr>
          <a:xfrm>
            <a:off x="581191" y="4572000"/>
            <a:ext cx="10993549" cy="895244"/>
          </a:xfrm>
        </p:spPr>
        <p:txBody>
          <a:bodyPr vert="horz" lIns="91440" tIns="45720" rIns="91440" bIns="45720" rtlCol="0" anchor="b">
            <a:normAutofit/>
          </a:bodyPr>
          <a:lstStyle/>
          <a:p>
            <a:r>
              <a:rPr lang="en-US" sz="4000"/>
              <a:t>Secret Writing: Hieroglyphics                    </a:t>
            </a:r>
          </a:p>
        </p:txBody>
      </p:sp>
    </p:spTree>
    <p:extLst>
      <p:ext uri="{BB962C8B-B14F-4D97-AF65-F5344CB8AC3E}">
        <p14:creationId xmlns:p14="http://schemas.microsoft.com/office/powerpoint/2010/main" val="706748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CB59F72-1047-E716-E788-E7426FCA1331}"/>
              </a:ext>
            </a:extLst>
          </p:cNvPr>
          <p:cNvPicPr>
            <a:picLocks noChangeAspect="1"/>
          </p:cNvPicPr>
          <p:nvPr/>
        </p:nvPicPr>
        <p:blipFill>
          <a:blip r:embed="rId2"/>
          <a:stretch>
            <a:fillRect/>
          </a:stretch>
        </p:blipFill>
        <p:spPr>
          <a:xfrm>
            <a:off x="2336977" y="1123527"/>
            <a:ext cx="7518041" cy="4604800"/>
          </a:xfrm>
          <a:prstGeom prst="rect">
            <a:avLst/>
          </a:prstGeom>
        </p:spPr>
      </p:pic>
    </p:spTree>
    <p:extLst>
      <p:ext uri="{BB962C8B-B14F-4D97-AF65-F5344CB8AC3E}">
        <p14:creationId xmlns:p14="http://schemas.microsoft.com/office/powerpoint/2010/main" val="373430656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C961-E5F1-4918-B663-88DF4820DF65}"/>
              </a:ext>
            </a:extLst>
          </p:cNvPr>
          <p:cNvSpPr>
            <a:spLocks noGrp="1"/>
          </p:cNvSpPr>
          <p:nvPr>
            <p:ph type="title"/>
          </p:nvPr>
        </p:nvSpPr>
        <p:spPr>
          <a:xfrm>
            <a:off x="488272" y="219152"/>
            <a:ext cx="10515600" cy="1325563"/>
          </a:xfrm>
        </p:spPr>
        <p:txBody>
          <a:bodyPr/>
          <a:lstStyle/>
          <a:p>
            <a:r>
              <a:rPr lang="en-US" dirty="0"/>
              <a:t>Side Channel Attacks</a:t>
            </a:r>
            <a:endParaRPr lang="en-PK" dirty="0"/>
          </a:p>
        </p:txBody>
      </p:sp>
      <p:sp>
        <p:nvSpPr>
          <p:cNvPr id="3" name="Content Placeholder 2">
            <a:extLst>
              <a:ext uri="{FF2B5EF4-FFF2-40B4-BE49-F238E27FC236}">
                <a16:creationId xmlns:a16="http://schemas.microsoft.com/office/drawing/2014/main" id="{B5B79318-9569-4C00-870F-08F2D1F5A638}"/>
              </a:ext>
            </a:extLst>
          </p:cNvPr>
          <p:cNvSpPr>
            <a:spLocks noGrp="1"/>
          </p:cNvSpPr>
          <p:nvPr>
            <p:ph idx="1"/>
          </p:nvPr>
        </p:nvSpPr>
        <p:spPr>
          <a:xfrm>
            <a:off x="488272" y="1544715"/>
            <a:ext cx="10865528" cy="4873840"/>
          </a:xfrm>
        </p:spPr>
        <p:txBody>
          <a:bodyPr/>
          <a:lstStyle/>
          <a:p>
            <a:r>
              <a:rPr lang="en-US" dirty="0"/>
              <a:t>Power Consumption</a:t>
            </a:r>
          </a:p>
          <a:p>
            <a:r>
              <a:rPr lang="en-US" dirty="0"/>
              <a:t>Electromagnetic Radiation</a:t>
            </a:r>
          </a:p>
          <a:p>
            <a:r>
              <a:rPr lang="en-US" dirty="0"/>
              <a:t>Timing Analysis</a:t>
            </a:r>
          </a:p>
          <a:p>
            <a:r>
              <a:rPr lang="en-US" dirty="0"/>
              <a:t>Acoustic Information</a:t>
            </a:r>
          </a:p>
          <a:p>
            <a:r>
              <a:rPr lang="en-US" dirty="0"/>
              <a:t>Optical Information</a:t>
            </a:r>
          </a:p>
          <a:p>
            <a:endParaRPr lang="en-PK" dirty="0"/>
          </a:p>
        </p:txBody>
      </p:sp>
    </p:spTree>
    <p:extLst>
      <p:ext uri="{BB962C8B-B14F-4D97-AF65-F5344CB8AC3E}">
        <p14:creationId xmlns:p14="http://schemas.microsoft.com/office/powerpoint/2010/main" val="3948890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 Modern Cryptosystem</a:t>
            </a:r>
            <a:endParaRPr dirty="0"/>
          </a:p>
        </p:txBody>
      </p:sp>
      <p:pic>
        <p:nvPicPr>
          <p:cNvPr id="97" name="Google Shape;97;p2" descr="Image result for cryptosystem"/>
          <p:cNvPicPr preferRelativeResize="0"/>
          <p:nvPr/>
        </p:nvPicPr>
        <p:blipFill rotWithShape="1">
          <a:blip r:embed="rId3">
            <a:alphaModFix/>
          </a:blip>
          <a:srcRect/>
          <a:stretch/>
        </p:blipFill>
        <p:spPr>
          <a:xfrm>
            <a:off x="2369713" y="1957589"/>
            <a:ext cx="8205996" cy="46930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748048" y="5000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Symmetric vs Asymmetric Cryptography</a:t>
            </a:r>
            <a:endParaRPr dirty="0"/>
          </a:p>
        </p:txBody>
      </p:sp>
      <p:sp>
        <p:nvSpPr>
          <p:cNvPr id="103" name="Google Shape;103;p3"/>
          <p:cNvSpPr txBox="1">
            <a:spLocks noGrp="1"/>
          </p:cNvSpPr>
          <p:nvPr>
            <p:ph type="body" idx="1"/>
          </p:nvPr>
        </p:nvSpPr>
        <p:spPr>
          <a:xfrm>
            <a:off x="838200" y="2302143"/>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Symmetric </a:t>
            </a:r>
            <a:endParaRPr dirty="0"/>
          </a:p>
          <a:p>
            <a:pPr marL="685800" lvl="1" indent="-228600" algn="l" rtl="0">
              <a:lnSpc>
                <a:spcPct val="90000"/>
              </a:lnSpc>
              <a:spcBef>
                <a:spcPts val="500"/>
              </a:spcBef>
              <a:spcAft>
                <a:spcPts val="0"/>
              </a:spcAft>
              <a:buClr>
                <a:schemeClr val="dk1"/>
              </a:buClr>
              <a:buSzPts val="2400"/>
              <a:buChar char="•"/>
            </a:pPr>
            <a:r>
              <a:rPr lang="en-US" dirty="0"/>
              <a:t>Transposition and Substitution</a:t>
            </a:r>
            <a:endParaRPr dirty="0"/>
          </a:p>
          <a:p>
            <a:pPr marL="228600" lvl="0" indent="-228600" algn="l" rtl="0">
              <a:lnSpc>
                <a:spcPct val="90000"/>
              </a:lnSpc>
              <a:spcBef>
                <a:spcPts val="1000"/>
              </a:spcBef>
              <a:spcAft>
                <a:spcPts val="0"/>
              </a:spcAft>
              <a:buClr>
                <a:schemeClr val="dk1"/>
              </a:buClr>
              <a:buSzPts val="2800"/>
              <a:buChar char="•"/>
            </a:pPr>
            <a:r>
              <a:rPr lang="en-US" dirty="0"/>
              <a:t>Asymmetric</a:t>
            </a:r>
            <a:endParaRPr dirty="0"/>
          </a:p>
          <a:p>
            <a:pPr marL="685800" lvl="1" indent="-228600" algn="l" rtl="0">
              <a:lnSpc>
                <a:spcPct val="90000"/>
              </a:lnSpc>
              <a:spcBef>
                <a:spcPts val="500"/>
              </a:spcBef>
              <a:spcAft>
                <a:spcPts val="0"/>
              </a:spcAft>
              <a:buClr>
                <a:schemeClr val="dk1"/>
              </a:buClr>
              <a:buSzPts val="2400"/>
              <a:buChar char="•"/>
            </a:pPr>
            <a:r>
              <a:rPr lang="en-US" dirty="0"/>
              <a:t>Mathematical Foundations</a:t>
            </a:r>
            <a:endParaRPr dirty="0"/>
          </a:p>
          <a:p>
            <a:pPr marL="685800" lvl="1" indent="-228600" algn="l" rtl="0">
              <a:lnSpc>
                <a:spcPct val="90000"/>
              </a:lnSpc>
              <a:spcBef>
                <a:spcPts val="500"/>
              </a:spcBef>
              <a:spcAft>
                <a:spcPts val="0"/>
              </a:spcAft>
              <a:buClr>
                <a:schemeClr val="dk1"/>
              </a:buClr>
              <a:buSzPts val="2400"/>
              <a:buChar char="•"/>
            </a:pPr>
            <a:r>
              <a:rPr lang="en-US" dirty="0"/>
              <a:t>Key Distribution</a:t>
            </a:r>
            <a:endParaRPr dirty="0"/>
          </a:p>
          <a:p>
            <a:pPr marL="685800" lvl="1" indent="-228600" algn="l" rtl="0">
              <a:lnSpc>
                <a:spcPct val="90000"/>
              </a:lnSpc>
              <a:spcBef>
                <a:spcPts val="500"/>
              </a:spcBef>
              <a:spcAft>
                <a:spcPts val="0"/>
              </a:spcAft>
              <a:buClr>
                <a:schemeClr val="dk1"/>
              </a:buClr>
              <a:buSzPts val="2400"/>
              <a:buChar char="•"/>
            </a:pPr>
            <a:r>
              <a:rPr lang="en-US" dirty="0"/>
              <a:t>Key management</a:t>
            </a:r>
            <a:endParaRPr dirty="0"/>
          </a:p>
          <a:p>
            <a:pPr marL="685800" lvl="1" indent="-228600" algn="l" rtl="0">
              <a:lnSpc>
                <a:spcPct val="90000"/>
              </a:lnSpc>
              <a:spcBef>
                <a:spcPts val="500"/>
              </a:spcBef>
              <a:spcAft>
                <a:spcPts val="0"/>
              </a:spcAft>
              <a:buClr>
                <a:schemeClr val="dk1"/>
              </a:buClr>
              <a:buSzPts val="2400"/>
              <a:buChar char="•"/>
            </a:pPr>
            <a:r>
              <a:rPr lang="en-US" dirty="0"/>
              <a:t>Computational requirements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A8CE-9B46-4275-8A3C-FA3ED162A0A2}"/>
              </a:ext>
            </a:extLst>
          </p:cNvPr>
          <p:cNvSpPr>
            <a:spLocks noGrp="1"/>
          </p:cNvSpPr>
          <p:nvPr>
            <p:ph type="title"/>
          </p:nvPr>
        </p:nvSpPr>
        <p:spPr>
          <a:xfrm>
            <a:off x="581192" y="702156"/>
            <a:ext cx="11029616" cy="1013800"/>
          </a:xfrm>
        </p:spPr>
        <p:txBody>
          <a:bodyPr>
            <a:normAutofit/>
          </a:bodyPr>
          <a:lstStyle/>
          <a:p>
            <a:r>
              <a:rPr lang="en-US">
                <a:solidFill>
                  <a:srgbClr val="FFFEFF"/>
                </a:solidFill>
              </a:rPr>
              <a:t>Secret Writing</a:t>
            </a:r>
            <a:endParaRPr lang="en-PK">
              <a:solidFill>
                <a:srgbClr val="FFFEFF"/>
              </a:solidFill>
            </a:endParaRPr>
          </a:p>
        </p:txBody>
      </p:sp>
      <p:graphicFrame>
        <p:nvGraphicFramePr>
          <p:cNvPr id="5" name="Content Placeholder 2">
            <a:extLst>
              <a:ext uri="{FF2B5EF4-FFF2-40B4-BE49-F238E27FC236}">
                <a16:creationId xmlns:a16="http://schemas.microsoft.com/office/drawing/2014/main" id="{6A9A59F7-BB2C-A12E-2A5D-A545D27D45D0}"/>
              </a:ext>
            </a:extLst>
          </p:cNvPr>
          <p:cNvGraphicFramePr>
            <a:graphicFrameLocks noGrp="1"/>
          </p:cNvGraphicFramePr>
          <p:nvPr>
            <p:ph idx="1"/>
            <p:extLst>
              <p:ext uri="{D42A27DB-BD31-4B8C-83A1-F6EECF244321}">
                <p14:modId xmlns:p14="http://schemas.microsoft.com/office/powerpoint/2010/main" val="3624458394"/>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163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A0C-B8C0-4E28-80B6-514B42526578}"/>
              </a:ext>
            </a:extLst>
          </p:cNvPr>
          <p:cNvSpPr>
            <a:spLocks noGrp="1"/>
          </p:cNvSpPr>
          <p:nvPr>
            <p:ph type="title"/>
          </p:nvPr>
        </p:nvSpPr>
        <p:spPr>
          <a:xfrm>
            <a:off x="581192" y="702156"/>
            <a:ext cx="11029616" cy="1013800"/>
          </a:xfrm>
        </p:spPr>
        <p:txBody>
          <a:bodyPr>
            <a:normAutofit/>
          </a:bodyPr>
          <a:lstStyle/>
          <a:p>
            <a:r>
              <a:rPr lang="en-US">
                <a:solidFill>
                  <a:srgbClr val="FFFEFF"/>
                </a:solidFill>
              </a:rPr>
              <a:t>CRYPTOGRAPHY</a:t>
            </a:r>
            <a:endParaRPr lang="en-PK">
              <a:solidFill>
                <a:srgbClr val="FFFEFF"/>
              </a:solidFill>
            </a:endParaRPr>
          </a:p>
        </p:txBody>
      </p:sp>
      <p:graphicFrame>
        <p:nvGraphicFramePr>
          <p:cNvPr id="5" name="Content Placeholder 2">
            <a:extLst>
              <a:ext uri="{FF2B5EF4-FFF2-40B4-BE49-F238E27FC236}">
                <a16:creationId xmlns:a16="http://schemas.microsoft.com/office/drawing/2014/main" id="{EC73DAF8-5C74-7FC3-2E7C-6706828B331C}"/>
              </a:ext>
            </a:extLst>
          </p:cNvPr>
          <p:cNvGraphicFramePr>
            <a:graphicFrameLocks noGrp="1"/>
          </p:cNvGraphicFramePr>
          <p:nvPr>
            <p:ph idx="1"/>
            <p:extLst>
              <p:ext uri="{D42A27DB-BD31-4B8C-83A1-F6EECF244321}">
                <p14:modId xmlns:p14="http://schemas.microsoft.com/office/powerpoint/2010/main" val="401355559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536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60EF-1838-4824-B561-0B53D6B85D56}"/>
              </a:ext>
            </a:extLst>
          </p:cNvPr>
          <p:cNvSpPr>
            <a:spLocks noGrp="1"/>
          </p:cNvSpPr>
          <p:nvPr>
            <p:ph type="title"/>
          </p:nvPr>
        </p:nvSpPr>
        <p:spPr/>
        <p:txBody>
          <a:bodyPr/>
          <a:lstStyle/>
          <a:p>
            <a:r>
              <a:rPr lang="en-US" dirty="0"/>
              <a:t>Monoalphabetic: Caesar Cipher - I</a:t>
            </a:r>
            <a:endParaRPr lang="en-PK" dirty="0"/>
          </a:p>
        </p:txBody>
      </p:sp>
      <p:pic>
        <p:nvPicPr>
          <p:cNvPr id="5" name="Content Placeholder 4" descr="Diagram&#10;&#10;Description automatically generated">
            <a:extLst>
              <a:ext uri="{FF2B5EF4-FFF2-40B4-BE49-F238E27FC236}">
                <a16:creationId xmlns:a16="http://schemas.microsoft.com/office/drawing/2014/main" id="{BEAB69EA-7F9A-456A-B72C-3714ACEFF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607" y="2181225"/>
            <a:ext cx="8718786" cy="3678238"/>
          </a:xfrm>
        </p:spPr>
      </p:pic>
    </p:spTree>
    <p:extLst>
      <p:ext uri="{BB962C8B-B14F-4D97-AF65-F5344CB8AC3E}">
        <p14:creationId xmlns:p14="http://schemas.microsoft.com/office/powerpoint/2010/main" val="406868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600F-1E98-470D-A71B-F68257143D00}"/>
              </a:ext>
            </a:extLst>
          </p:cNvPr>
          <p:cNvSpPr>
            <a:spLocks noGrp="1"/>
          </p:cNvSpPr>
          <p:nvPr>
            <p:ph type="title"/>
          </p:nvPr>
        </p:nvSpPr>
        <p:spPr/>
        <p:txBody>
          <a:bodyPr/>
          <a:lstStyle/>
          <a:p>
            <a:r>
              <a:rPr lang="en-US" dirty="0"/>
              <a:t>Monoalphabetic</a:t>
            </a:r>
            <a:endParaRPr lang="en-PK" dirty="0"/>
          </a:p>
        </p:txBody>
      </p:sp>
      <p:pic>
        <p:nvPicPr>
          <p:cNvPr id="4" name="Picture 3">
            <a:extLst>
              <a:ext uri="{FF2B5EF4-FFF2-40B4-BE49-F238E27FC236}">
                <a16:creationId xmlns:a16="http://schemas.microsoft.com/office/drawing/2014/main" id="{B98B6967-85D3-4073-B57F-8D31FC2CBABE}"/>
              </a:ext>
            </a:extLst>
          </p:cNvPr>
          <p:cNvPicPr>
            <a:picLocks noChangeAspect="1"/>
          </p:cNvPicPr>
          <p:nvPr/>
        </p:nvPicPr>
        <p:blipFill>
          <a:blip r:embed="rId2"/>
          <a:stretch>
            <a:fillRect/>
          </a:stretch>
        </p:blipFill>
        <p:spPr>
          <a:xfrm>
            <a:off x="1159825" y="2205863"/>
            <a:ext cx="9144000" cy="2968945"/>
          </a:xfrm>
          <a:prstGeom prst="rect">
            <a:avLst/>
          </a:prstGeom>
        </p:spPr>
      </p:pic>
    </p:spTree>
    <p:extLst>
      <p:ext uri="{BB962C8B-B14F-4D97-AF65-F5344CB8AC3E}">
        <p14:creationId xmlns:p14="http://schemas.microsoft.com/office/powerpoint/2010/main" val="15120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2BB0-2119-4B46-B08B-269A558F88B8}"/>
              </a:ext>
            </a:extLst>
          </p:cNvPr>
          <p:cNvSpPr>
            <a:spLocks noGrp="1"/>
          </p:cNvSpPr>
          <p:nvPr>
            <p:ph type="title"/>
          </p:nvPr>
        </p:nvSpPr>
        <p:spPr/>
        <p:txBody>
          <a:bodyPr/>
          <a:lstStyle/>
          <a:p>
            <a:r>
              <a:rPr lang="en-US" dirty="0"/>
              <a:t>Activity</a:t>
            </a:r>
            <a:endParaRPr lang="en-PK" dirty="0"/>
          </a:p>
        </p:txBody>
      </p:sp>
      <p:sp>
        <p:nvSpPr>
          <p:cNvPr id="3" name="Content Placeholder 2">
            <a:extLst>
              <a:ext uri="{FF2B5EF4-FFF2-40B4-BE49-F238E27FC236}">
                <a16:creationId xmlns:a16="http://schemas.microsoft.com/office/drawing/2014/main" id="{7031F9D1-0468-4987-A361-B15233041045}"/>
              </a:ext>
            </a:extLst>
          </p:cNvPr>
          <p:cNvSpPr>
            <a:spLocks noGrp="1"/>
          </p:cNvSpPr>
          <p:nvPr>
            <p:ph idx="1"/>
          </p:nvPr>
        </p:nvSpPr>
        <p:spPr/>
        <p:txBody>
          <a:bodyPr/>
          <a:lstStyle/>
          <a:p>
            <a:r>
              <a:rPr lang="en-US" dirty="0"/>
              <a:t>Encode  INFORMATION with a right shift of 3</a:t>
            </a:r>
          </a:p>
        </p:txBody>
      </p:sp>
      <p:pic>
        <p:nvPicPr>
          <p:cNvPr id="4" name="Picture 3">
            <a:extLst>
              <a:ext uri="{FF2B5EF4-FFF2-40B4-BE49-F238E27FC236}">
                <a16:creationId xmlns:a16="http://schemas.microsoft.com/office/drawing/2014/main" id="{88488817-A386-CDEE-AEE2-6FDD4FB87AB5}"/>
              </a:ext>
            </a:extLst>
          </p:cNvPr>
          <p:cNvPicPr>
            <a:picLocks noChangeAspect="1"/>
          </p:cNvPicPr>
          <p:nvPr/>
        </p:nvPicPr>
        <p:blipFill>
          <a:blip r:embed="rId3"/>
          <a:stretch>
            <a:fillRect/>
          </a:stretch>
        </p:blipFill>
        <p:spPr>
          <a:xfrm>
            <a:off x="1527773" y="4488872"/>
            <a:ext cx="10083034" cy="1108364"/>
          </a:xfrm>
          <a:prstGeom prst="rect">
            <a:avLst/>
          </a:prstGeom>
        </p:spPr>
      </p:pic>
    </p:spTree>
    <p:extLst>
      <p:ext uri="{BB962C8B-B14F-4D97-AF65-F5344CB8AC3E}">
        <p14:creationId xmlns:p14="http://schemas.microsoft.com/office/powerpoint/2010/main" val="34709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8527D4-BA11-47B3-863B-5E208C76E4EF}"/>
              </a:ext>
            </a:extLst>
          </p:cNvPr>
          <p:cNvPicPr>
            <a:picLocks noChangeAspect="1"/>
          </p:cNvPicPr>
          <p:nvPr/>
        </p:nvPicPr>
        <p:blipFill>
          <a:blip r:embed="rId2"/>
          <a:stretch>
            <a:fillRect/>
          </a:stretch>
        </p:blipFill>
        <p:spPr>
          <a:xfrm>
            <a:off x="1240367" y="1208531"/>
            <a:ext cx="5900397" cy="4735069"/>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318364-E4CD-4E4F-8965-7C1EF4CE1DB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Cryptanalysis</a:t>
            </a:r>
          </a:p>
        </p:txBody>
      </p:sp>
    </p:spTree>
    <p:extLst>
      <p:ext uri="{BB962C8B-B14F-4D97-AF65-F5344CB8AC3E}">
        <p14:creationId xmlns:p14="http://schemas.microsoft.com/office/powerpoint/2010/main" val="40387774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{CB0AA420-EE09-EF48-BE8B-FD20D5FDC1FB}tf10001123</Template>
  <TotalTime>1950</TotalTime>
  <Words>975</Words>
  <Application>Microsoft Macintosh PowerPoint</Application>
  <PresentationFormat>Widescreen</PresentationFormat>
  <Paragraphs>153</Paragraphs>
  <Slides>33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 Black</vt:lpstr>
      <vt:lpstr>Calibri</vt:lpstr>
      <vt:lpstr>Calibri Light</vt:lpstr>
      <vt:lpstr>Gill Sans MT</vt:lpstr>
      <vt:lpstr>Noto Sans Symbols</vt:lpstr>
      <vt:lpstr>Times New Roman</vt:lpstr>
      <vt:lpstr>Wingdings</vt:lpstr>
      <vt:lpstr>Wingdings 2</vt:lpstr>
      <vt:lpstr>Dividend</vt:lpstr>
      <vt:lpstr>CRYPTOGRAPHY</vt:lpstr>
      <vt:lpstr>Part 1</vt:lpstr>
      <vt:lpstr>Secret Writing: Hieroglyphics                    </vt:lpstr>
      <vt:lpstr>Secret Writing</vt:lpstr>
      <vt:lpstr>CRYPTOGRAPHY</vt:lpstr>
      <vt:lpstr>Monoalphabetic: Caesar Cipher - I</vt:lpstr>
      <vt:lpstr>Monoalphabetic</vt:lpstr>
      <vt:lpstr>Activity</vt:lpstr>
      <vt:lpstr>Cryptanalysis</vt:lpstr>
      <vt:lpstr>Monoalphabetic: Polybius</vt:lpstr>
      <vt:lpstr>Rosicrucian Cipher</vt:lpstr>
      <vt:lpstr>Polyalphabetic:</vt:lpstr>
      <vt:lpstr>Transposition: Scytale / Staff Cipher</vt:lpstr>
      <vt:lpstr>Transposition</vt:lpstr>
      <vt:lpstr>Electromechanical - Enigma</vt:lpstr>
      <vt:lpstr>Steganography</vt:lpstr>
      <vt:lpstr>Wax Tablet</vt:lpstr>
      <vt:lpstr>Messenger</vt:lpstr>
      <vt:lpstr>Invisible Ink</vt:lpstr>
      <vt:lpstr>Microdots</vt:lpstr>
      <vt:lpstr>Hiding message within text</vt:lpstr>
      <vt:lpstr>Modern Steganography (image, audio, video, html, exif)</vt:lpstr>
      <vt:lpstr>Steganography vs Cryptography</vt:lpstr>
      <vt:lpstr>Computational hardness</vt:lpstr>
      <vt:lpstr>Computational Hardness</vt:lpstr>
      <vt:lpstr>Computational Hardness</vt:lpstr>
      <vt:lpstr>RSA (Rivest–Shamir–Adleman) </vt:lpstr>
      <vt:lpstr>Diffie Hellman Key Exchange Protocol</vt:lpstr>
      <vt:lpstr>Diffie Hellman Key Exchange Protocol</vt:lpstr>
      <vt:lpstr>PowerPoint Presentation</vt:lpstr>
      <vt:lpstr>Side Channel Attacks</vt:lpstr>
      <vt:lpstr>A Modern Cryptosystem</vt:lpstr>
      <vt:lpstr>Symmetric vs Asymmetric Cryptography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Hina Binte Haq</dc:creator>
  <cp:lastModifiedBy>Zainab Abaid</cp:lastModifiedBy>
  <cp:revision>143</cp:revision>
  <dcterms:created xsi:type="dcterms:W3CDTF">2021-10-12T12:19:14Z</dcterms:created>
  <dcterms:modified xsi:type="dcterms:W3CDTF">2022-09-13T05:25:42Z</dcterms:modified>
</cp:coreProperties>
</file>